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58" r:id="rId3"/>
    <p:sldId id="262" r:id="rId4"/>
    <p:sldId id="263" r:id="rId5"/>
    <p:sldId id="282" r:id="rId6"/>
    <p:sldId id="283" r:id="rId7"/>
    <p:sldId id="266" r:id="rId8"/>
    <p:sldId id="285" r:id="rId9"/>
    <p:sldId id="286" r:id="rId10"/>
    <p:sldId id="284" r:id="rId11"/>
    <p:sldId id="270" r:id="rId12"/>
    <p:sldId id="281" r:id="rId13"/>
    <p:sldId id="271" r:id="rId14"/>
    <p:sldId id="272"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74953" autoAdjust="0"/>
  </p:normalViewPr>
  <p:slideViewPr>
    <p:cSldViewPr snapToGrid="0">
      <p:cViewPr varScale="1">
        <p:scale>
          <a:sx n="80" d="100"/>
          <a:sy n="80" d="100"/>
        </p:scale>
        <p:origin x="1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854BA-B193-474C-ABE7-7D8C8FBFDA42}" type="datetimeFigureOut">
              <a:rPr lang="en-US" smtClean="0"/>
              <a:t>7/15/2022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DA4FC-8034-455C-8828-F7EF1CD142C7}" type="slidenum">
              <a:rPr lang="en-US" smtClean="0"/>
              <a:t>‹#›</a:t>
            </a:fld>
            <a:endParaRPr lang="en-US"/>
          </a:p>
        </p:txBody>
      </p:sp>
    </p:spTree>
    <p:extLst>
      <p:ext uri="{BB962C8B-B14F-4D97-AF65-F5344CB8AC3E}">
        <p14:creationId xmlns:p14="http://schemas.microsoft.com/office/powerpoint/2010/main" val="21954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Stress to participants that the hypothesis does not assert that when members of different groups are in contact, this automatically improves relations. Rather, certain conditions must be in place so that contact has the potential to be positive.</a:t>
            </a:r>
          </a:p>
        </p:txBody>
      </p:sp>
      <p:sp>
        <p:nvSpPr>
          <p:cNvPr id="4" name="Slide Number Placeholder 3"/>
          <p:cNvSpPr>
            <a:spLocks noGrp="1"/>
          </p:cNvSpPr>
          <p:nvPr>
            <p:ph type="sldNum" sz="quarter" idx="5"/>
          </p:nvPr>
        </p:nvSpPr>
        <p:spPr/>
        <p:txBody>
          <a:bodyPr/>
          <a:lstStyle/>
          <a:p>
            <a:fld id="{360DA4FC-8034-455C-8828-F7EF1CD142C7}" type="slidenum">
              <a:rPr lang="en-US" smtClean="0"/>
              <a:t>2</a:t>
            </a:fld>
            <a:endParaRPr lang="en-US"/>
          </a:p>
        </p:txBody>
      </p:sp>
    </p:spTree>
    <p:extLst>
      <p:ext uri="{BB962C8B-B14F-4D97-AF65-F5344CB8AC3E}">
        <p14:creationId xmlns:p14="http://schemas.microsoft.com/office/powerpoint/2010/main" val="405455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4</a:t>
            </a:fld>
            <a:endParaRPr lang="en-US"/>
          </a:p>
        </p:txBody>
      </p:sp>
    </p:spTree>
    <p:extLst>
      <p:ext uri="{BB962C8B-B14F-4D97-AF65-F5344CB8AC3E}">
        <p14:creationId xmlns:p14="http://schemas.microsoft.com/office/powerpoint/2010/main" val="198304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Emphasize that interaction must be positive and voluntary, and a positive </a:t>
            </a:r>
            <a:r>
              <a:rPr lang="en-US" i="1" dirty="0"/>
              <a:t>history</a:t>
            </a:r>
            <a:r>
              <a:rPr lang="en-US" dirty="0"/>
              <a:t> of interactions must be present as well amongst group members. </a:t>
            </a: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6</a:t>
            </a:fld>
            <a:endParaRPr lang="en-US"/>
          </a:p>
        </p:txBody>
      </p:sp>
    </p:spTree>
    <p:extLst>
      <p:ext uri="{BB962C8B-B14F-4D97-AF65-F5344CB8AC3E}">
        <p14:creationId xmlns:p14="http://schemas.microsoft.com/office/powerpoint/2010/main" val="296896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8</a:t>
            </a:fld>
            <a:endParaRPr lang="en-US"/>
          </a:p>
        </p:txBody>
      </p:sp>
    </p:spTree>
    <p:extLst>
      <p:ext uri="{BB962C8B-B14F-4D97-AF65-F5344CB8AC3E}">
        <p14:creationId xmlns:p14="http://schemas.microsoft.com/office/powerpoint/2010/main" val="75963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Factors that impact group status and/or size could include immigration/visa status, minority status, difference in tuition fees required, percentage of International vs. domestic students, etc. A factor that might complicate the achievement of common goals could be that many domestic students can begin building career networks prior to entering university, while International students may only begin when they arrive for their degree program. Encourage students to consider how the structure of a university (siloed vs centralized offices/support/collaboration amongst offices/dorms and dorm locations, etc.) might impact International and domestic student contact (for better or for worse). Another potential topic to bring up: how might domestic students’ high school experiences set them up for success/failure when interacting with International students?</a:t>
            </a:r>
          </a:p>
        </p:txBody>
      </p:sp>
      <p:sp>
        <p:nvSpPr>
          <p:cNvPr id="4" name="Slide Number Placeholder 3"/>
          <p:cNvSpPr>
            <a:spLocks noGrp="1"/>
          </p:cNvSpPr>
          <p:nvPr>
            <p:ph type="sldNum" sz="quarter" idx="5"/>
          </p:nvPr>
        </p:nvSpPr>
        <p:spPr/>
        <p:txBody>
          <a:bodyPr/>
          <a:lstStyle/>
          <a:p>
            <a:fld id="{360DA4FC-8034-455C-8828-F7EF1CD142C7}" type="slidenum">
              <a:rPr lang="en-US" smtClean="0"/>
              <a:t>13</a:t>
            </a:fld>
            <a:endParaRPr lang="en-US"/>
          </a:p>
        </p:txBody>
      </p:sp>
    </p:spTree>
    <p:extLst>
      <p:ext uri="{BB962C8B-B14F-4D97-AF65-F5344CB8AC3E}">
        <p14:creationId xmlns:p14="http://schemas.microsoft.com/office/powerpoint/2010/main" val="297664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69AC5-27E9-4EDF-9D37-2DAA7EAC003E}"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3844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9053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427171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65911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69AC5-27E9-4EDF-9D37-2DAA7EAC003E}"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16378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69AC5-27E9-4EDF-9D37-2DAA7EAC003E}"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1423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69AC5-27E9-4EDF-9D37-2DAA7EAC003E}" type="datetimeFigureOut">
              <a:rPr lang="en-US" smtClean="0"/>
              <a:t>7/15/2022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7717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69AC5-27E9-4EDF-9D37-2DAA7EAC003E}" type="datetimeFigureOut">
              <a:rPr lang="en-US" smtClean="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8430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69AC5-27E9-4EDF-9D37-2DAA7EAC003E}" type="datetimeFigureOut">
              <a:rPr lang="en-US" smtClean="0"/>
              <a:t>7/15/2022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4639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91915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21871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69AC5-27E9-4EDF-9D37-2DAA7EAC003E}" type="datetimeFigureOut">
              <a:rPr lang="en-US" smtClean="0"/>
              <a:t>7/15/2022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3CCF-EF65-4DD3-8CCA-85E59D8C7025}" type="slidenum">
              <a:rPr lang="en-US" smtClean="0"/>
              <a:t>‹#›</a:t>
            </a:fld>
            <a:endParaRPr lang="en-US"/>
          </a:p>
        </p:txBody>
      </p:sp>
    </p:spTree>
    <p:extLst>
      <p:ext uri="{BB962C8B-B14F-4D97-AF65-F5344CB8AC3E}">
        <p14:creationId xmlns:p14="http://schemas.microsoft.com/office/powerpoint/2010/main" val="300643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Flowchart: Manual Input 1"/>
          <p:cNvSpPr/>
          <p:nvPr/>
        </p:nvSpPr>
        <p:spPr>
          <a:xfrm rot="5400000">
            <a:off x="4192695" y="-2214809"/>
            <a:ext cx="2020877"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684892" y="2407508"/>
            <a:ext cx="8308080" cy="1153374"/>
          </a:xfrm>
          <a:prstGeom prst="rect">
            <a:avLst/>
          </a:prstGeom>
          <a:noFill/>
          <a:ln w="9525">
            <a:noFill/>
            <a:miter lim="800000"/>
            <a:headEnd/>
            <a:tailEnd/>
          </a:ln>
        </p:spPr>
        <p:txBody>
          <a:bodyPr rot="0" vert="horz" wrap="square" lIns="91440" tIns="45720" rIns="91440" bIns="45720" anchor="t" anchorCtr="0">
            <a:noAutofit/>
          </a:bodyPr>
          <a:lstStyle/>
          <a:p>
            <a:r>
              <a:rPr lang="en-US" sz="36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rPr>
              <a:t>Intercultural contact Hypothesis</a:t>
            </a: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spTree>
    <p:extLst>
      <p:ext uri="{BB962C8B-B14F-4D97-AF65-F5344CB8AC3E}">
        <p14:creationId xmlns:p14="http://schemas.microsoft.com/office/powerpoint/2010/main" val="36620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9676" y="1582340"/>
            <a:ext cx="6880120" cy="3862596"/>
          </a:xfrm>
          <a:prstGeom prst="rect">
            <a:avLst/>
          </a:prstGeom>
          <a:noFill/>
        </p:spPr>
        <p:txBody>
          <a:bodyPr wrap="square" rtlCol="0">
            <a:spAutoFit/>
          </a:bodyPr>
          <a:lstStyle/>
          <a:p>
            <a:r>
              <a:rPr lang="en-US" b="1" dirty="0">
                <a:latin typeface="Acumin Pro" panose="020B0504020202020204" pitchFamily="34" charset="77"/>
                <a:ea typeface="Arial" charset="0"/>
                <a:cs typeface="Arial" charset="0"/>
              </a:rPr>
              <a:t>4. Support of Authorities, Law, or Customs</a:t>
            </a:r>
          </a:p>
          <a:p>
            <a:pPr marL="342900" indent="-342900">
              <a:buFont typeface="Wingdings" panose="05000000000000000000" pitchFamily="2" charset="2"/>
              <a:buChar char="Ø"/>
            </a:pPr>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ea typeface="Arial" charset="0"/>
                <a:cs typeface="Arial" charset="0"/>
              </a:rPr>
              <a:t>The support of authorities, law, and customs tends to lead to more positive intergroup contact effects because authorities can establish norms of acceptance and guidelines for how group members should interact with each other.</a:t>
            </a:r>
            <a:br>
              <a:rPr lang="en-US" dirty="0">
                <a:latin typeface="Acumin Pro" panose="020B0504020202020204" pitchFamily="34" charset="77"/>
                <a:ea typeface="Arial" charset="0"/>
                <a:cs typeface="Arial" charset="0"/>
              </a:rPr>
            </a:br>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ea typeface="Arial" charset="0"/>
                <a:cs typeface="Arial" charset="0"/>
              </a:rPr>
              <a:t>These norms sometimes come with consequences for violating them, which lends accountability for positive group interactions.</a:t>
            </a:r>
            <a:br>
              <a:rPr lang="en-US" dirty="0">
                <a:latin typeface="Acumin Pro" panose="020B0504020202020204" pitchFamily="34" charset="77"/>
                <a:ea typeface="Arial" charset="0"/>
                <a:cs typeface="Arial" charset="0"/>
              </a:rPr>
            </a:br>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ea typeface="Arial" charset="0"/>
                <a:cs typeface="Arial" charset="0"/>
              </a:rPr>
              <a:t>This support may also come with incentives, training programs, and other resources that can aid in developing positive contact.</a:t>
            </a:r>
          </a:p>
          <a:p>
            <a:endParaRPr lang="en-US" sz="1100" dirty="0">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grpSp>
      <p:sp>
        <p:nvSpPr>
          <p:cNvPr id="13" name="TextBox 12">
            <a:extLst>
              <a:ext uri="{FF2B5EF4-FFF2-40B4-BE49-F238E27FC236}">
                <a16:creationId xmlns:a16="http://schemas.microsoft.com/office/drawing/2014/main" id="{3F2A49A1-49E9-DF4D-837A-D828A3AAB26C}"/>
              </a:ext>
            </a:extLst>
          </p:cNvPr>
          <p:cNvSpPr txBox="1"/>
          <p:nvPr/>
        </p:nvSpPr>
        <p:spPr>
          <a:xfrm>
            <a:off x="0" y="6532117"/>
            <a:ext cx="13024335" cy="215444"/>
          </a:xfrm>
          <a:prstGeom prst="rect">
            <a:avLst/>
          </a:prstGeom>
          <a:noFill/>
        </p:spPr>
        <p:txBody>
          <a:bodyPr wrap="square" rtlCol="0">
            <a:spAutoFit/>
          </a:bodyPr>
          <a:lstStyle/>
          <a:p>
            <a:r>
              <a:rPr lang="en-US" sz="800" dirty="0" err="1">
                <a:latin typeface="Acumin Pro" panose="020B0504020202020204"/>
              </a:rPr>
              <a:t>Shimazaki</a:t>
            </a:r>
            <a:r>
              <a:rPr lang="en-US" sz="800" dirty="0">
                <a:latin typeface="Acumin Pro" panose="020B0504020202020204"/>
              </a:rPr>
              <a:t>, S. </a:t>
            </a:r>
            <a:r>
              <a:rPr lang="en-US" sz="800" i="1" dirty="0">
                <a:latin typeface="Acumin Pro" panose="020B0504020202020204"/>
              </a:rPr>
              <a:t>Close–up photo of  a wooden gavel.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June 16, 2022, https://www.pexels.com/photo/close-up-photo-of-a-wooden-gavel-5668481/</a:t>
            </a:r>
            <a:endParaRPr lang="en-US" sz="800" i="1" dirty="0">
              <a:latin typeface="Acumin Pro" panose="020B0504020202020204"/>
            </a:endParaRPr>
          </a:p>
        </p:txBody>
      </p:sp>
      <p:pic>
        <p:nvPicPr>
          <p:cNvPr id="6148" name="Picture 4" descr="Free Close-up Photo of a Wooden Gavel  Stock Photo">
            <a:extLst>
              <a:ext uri="{FF2B5EF4-FFF2-40B4-BE49-F238E27FC236}">
                <a16:creationId xmlns:a16="http://schemas.microsoft.com/office/drawing/2014/main" id="{7156B915-9E39-1C93-1D5E-D69290EFEC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204" y="1682354"/>
            <a:ext cx="3849693" cy="25664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a:extLst>
              <a:ext uri="{FF2B5EF4-FFF2-40B4-BE49-F238E27FC236}">
                <a16:creationId xmlns:a16="http://schemas.microsoft.com/office/drawing/2014/main" id="{071B101B-7626-815C-AE8C-C3E31630254F}"/>
              </a:ext>
            </a:extLst>
          </p:cNvPr>
          <p:cNvSpPr txBox="1">
            <a:spLocks noChangeArrowheads="1"/>
          </p:cNvSpPr>
          <p:nvPr/>
        </p:nvSpPr>
        <p:spPr bwMode="auto">
          <a:xfrm>
            <a:off x="4036041" y="114945"/>
            <a:ext cx="8425846" cy="58857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4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Four CONTACT</a:t>
            </a:r>
            <a:r>
              <a:rPr lang="en-US" sz="24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conditions to reduce prejudice</a:t>
            </a:r>
            <a:endParaRPr lang="en-US" sz="24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pic>
        <p:nvPicPr>
          <p:cNvPr id="12" name="Picture 11" descr="A close up of a sign&#10;&#10;Description automatically generated">
            <a:extLst>
              <a:ext uri="{FF2B5EF4-FFF2-40B4-BE49-F238E27FC236}">
                <a16:creationId xmlns:a16="http://schemas.microsoft.com/office/drawing/2014/main" id="{AAF200C3-EC71-6949-D561-B8F15C02F6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149088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4033" y="1514324"/>
            <a:ext cx="10283934" cy="5109091"/>
          </a:xfrm>
          <a:prstGeom prst="rect">
            <a:avLst/>
          </a:prstGeom>
          <a:noFill/>
        </p:spPr>
        <p:txBody>
          <a:bodyPr wrap="square" rtlCol="0">
            <a:spAutoFit/>
          </a:bodyPr>
          <a:lstStyle/>
          <a:p>
            <a:pPr marL="457200" indent="-457200">
              <a:buAutoNum type="arabicPeriod"/>
            </a:pPr>
            <a:r>
              <a:rPr lang="en-US" sz="3200" dirty="0">
                <a:latin typeface="Acumin Pro" panose="020B0504020202020204"/>
                <a:ea typeface="Arial" charset="0"/>
                <a:cs typeface="Arial" charset="0"/>
              </a:rPr>
              <a:t>Equal Group Status and/or Size</a:t>
            </a:r>
          </a:p>
          <a:p>
            <a:pPr marL="457200" indent="-457200">
              <a:buAutoNum type="arabicPeriod"/>
            </a:pPr>
            <a:r>
              <a:rPr lang="en-US" sz="3200" dirty="0">
                <a:latin typeface="Acumin Pro" panose="020B0504020202020204"/>
                <a:ea typeface="Arial" charset="0"/>
                <a:cs typeface="Arial" charset="0"/>
              </a:rPr>
              <a:t>Common Goals</a:t>
            </a:r>
          </a:p>
          <a:p>
            <a:pPr marL="457200" indent="-457200">
              <a:buAutoNum type="arabicPeriod"/>
            </a:pPr>
            <a:r>
              <a:rPr lang="en-US" sz="3200" dirty="0">
                <a:latin typeface="Acumin Pro" panose="020B0504020202020204"/>
                <a:ea typeface="Arial" charset="0"/>
                <a:cs typeface="Arial" charset="0"/>
              </a:rPr>
              <a:t>Intergroup Cooperation </a:t>
            </a:r>
          </a:p>
          <a:p>
            <a:pPr marL="457200" indent="-457200">
              <a:buAutoNum type="arabicPeriod"/>
            </a:pPr>
            <a:r>
              <a:rPr lang="en-US" sz="3200" dirty="0">
                <a:latin typeface="Acumin Pro" panose="020B0504020202020204"/>
                <a:ea typeface="Arial" charset="0"/>
                <a:cs typeface="Arial" charset="0"/>
              </a:rPr>
              <a:t>Support of Authorities, Law, or Customs</a:t>
            </a:r>
          </a:p>
          <a:p>
            <a:pPr marL="457200" indent="-457200">
              <a:buAutoNum type="arabicPeriod"/>
            </a:pPr>
            <a:endParaRPr lang="en-US" sz="3200" dirty="0">
              <a:latin typeface="Acumin Pro" panose="020B0504020202020204"/>
              <a:ea typeface="Arial" charset="0"/>
              <a:cs typeface="Arial" charset="0"/>
            </a:endParaRPr>
          </a:p>
          <a:p>
            <a:r>
              <a:rPr lang="en-US" sz="3200" dirty="0">
                <a:latin typeface="Acumin Pro" panose="020B0504020202020204"/>
                <a:ea typeface="Arial" charset="0"/>
                <a:cs typeface="Arial" charset="0"/>
              </a:rPr>
              <a:t>How often do you think all of these contact conditions for positive outcomes are met?</a:t>
            </a:r>
          </a:p>
          <a:p>
            <a:pPr marL="457200" indent="-457200">
              <a:buAutoNum type="arabicPeriod"/>
            </a:pPr>
            <a:endParaRPr lang="en-US" sz="2400" dirty="0">
              <a:latin typeface="Acumin Pro" panose="020B0504020202020204"/>
              <a:ea typeface="Arial" charset="0"/>
              <a:cs typeface="Arial" charset="0"/>
            </a:endParaRPr>
          </a:p>
          <a:p>
            <a:pPr marL="457200" indent="-457200">
              <a:buAutoNum type="arabicPeriod"/>
            </a:pPr>
            <a:endParaRPr lang="en-US" sz="2400" dirty="0">
              <a:latin typeface="Acumin Pro" panose="020B0504020202020204"/>
              <a:ea typeface="Arial" charset="0"/>
              <a:cs typeface="Arial" charset="0"/>
            </a:endParaRPr>
          </a:p>
          <a:p>
            <a:pPr marL="457200" indent="-457200">
              <a:buAutoNum type="arabicPeriod"/>
            </a:pPr>
            <a:endParaRPr lang="en-US" sz="2000" dirty="0">
              <a:latin typeface="Acumin Pro" panose="020B0504020202020204"/>
              <a:ea typeface="Arial" charset="0"/>
              <a:cs typeface="Arial" charset="0"/>
            </a:endParaRPr>
          </a:p>
          <a:p>
            <a:pPr marL="457200" indent="-457200">
              <a:buFont typeface="+mj-lt"/>
              <a:buAutoNum type="arabicPeriod"/>
            </a:pPr>
            <a:endParaRPr lang="en-US" sz="2000" dirty="0">
              <a:latin typeface="Acumin Pro" panose="020B0504020202020204"/>
              <a:ea typeface="Arial" charset="0"/>
              <a:cs typeface="Arial" charset="0"/>
            </a:endParaRPr>
          </a:p>
          <a:p>
            <a:pPr marL="342900" indent="-342900">
              <a:buFont typeface="Arial" panose="020B0604020202020204" pitchFamily="34" charset="0"/>
              <a:buChar char="•"/>
            </a:pPr>
            <a:endParaRPr lang="en-US" sz="1400" dirty="0">
              <a:latin typeface="Acumin Pro" panose="020B0504020202020204"/>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104277" y="157610"/>
              <a:ext cx="7830611"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4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Recap: Allport’s four contact conditions</a:t>
              </a:r>
              <a:endParaRPr lang="en-US" sz="24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1" name="Picture 10" descr="A close up of a sign&#10;&#10;Description automatically generated">
            <a:extLst>
              <a:ext uri="{FF2B5EF4-FFF2-40B4-BE49-F238E27FC236}">
                <a16:creationId xmlns:a16="http://schemas.microsoft.com/office/drawing/2014/main" id="{0C5ED92E-EB82-683F-5A81-3DDB454D7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26261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337" y="1357971"/>
            <a:ext cx="10027347" cy="5909310"/>
          </a:xfrm>
          <a:prstGeom prst="rect">
            <a:avLst/>
          </a:prstGeom>
          <a:noFill/>
        </p:spPr>
        <p:txBody>
          <a:bodyPr wrap="square" rtlCol="0">
            <a:spAutoFit/>
          </a:bodyPr>
          <a:lstStyle/>
          <a:p>
            <a:pPr marL="514350" indent="-514350">
              <a:buFont typeface="+mj-lt"/>
              <a:buAutoNum type="arabicPeriod"/>
            </a:pPr>
            <a:r>
              <a:rPr lang="en-US" dirty="0">
                <a:latin typeface="Acumin Pro" panose="020B0504020202020204"/>
                <a:ea typeface="Arial" charset="0"/>
                <a:cs typeface="Arial" charset="0"/>
              </a:rPr>
              <a:t>Why is establishing equal group status important to achieving common goals?</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514350" indent="-514350">
              <a:buFont typeface="+mj-lt"/>
              <a:buAutoNum type="arabicPeriod"/>
            </a:pPr>
            <a:r>
              <a:rPr lang="en-US" dirty="0">
                <a:latin typeface="Acumin Pro" panose="020B0504020202020204"/>
                <a:ea typeface="Arial" charset="0"/>
                <a:cs typeface="Arial" charset="0"/>
              </a:rPr>
              <a:t>How could unequal group size create an increased potential for conflict?</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514350" indent="-514350">
              <a:buFont typeface="+mj-lt"/>
              <a:buAutoNum type="arabicPeriod"/>
            </a:pPr>
            <a:r>
              <a:rPr lang="en-US" dirty="0">
                <a:latin typeface="Acumin Pro" panose="020B0504020202020204"/>
                <a:ea typeface="Arial" charset="0"/>
                <a:cs typeface="Arial" charset="0"/>
              </a:rPr>
              <a:t>How can working toward common goals lead to intergroup cooperation?</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514350" indent="-514350">
              <a:buFont typeface="+mj-lt"/>
              <a:buAutoNum type="arabicPeriod"/>
            </a:pPr>
            <a:r>
              <a:rPr lang="en-US" dirty="0">
                <a:latin typeface="Acumin Pro" panose="020B0504020202020204"/>
                <a:ea typeface="Arial" charset="0"/>
                <a:cs typeface="Arial" charset="0"/>
              </a:rPr>
              <a:t>What happens when groups have goals, values, or needs that seem to conflict with each other?</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514350" indent="-514350">
              <a:buFont typeface="+mj-lt"/>
              <a:buAutoNum type="arabicPeriod"/>
            </a:pPr>
            <a:r>
              <a:rPr lang="en-US" dirty="0">
                <a:latin typeface="Acumin Pro" panose="020B0504020202020204"/>
                <a:ea typeface="Arial" charset="0"/>
                <a:cs typeface="Arial" charset="0"/>
              </a:rPr>
              <a:t>How can intergroup cooperation be strengthened by the support of authorities, law, or customs?</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514350" indent="-514350">
              <a:buFont typeface="+mj-lt"/>
              <a:buAutoNum type="arabicPeriod"/>
            </a:pPr>
            <a:r>
              <a:rPr lang="en-US" dirty="0">
                <a:latin typeface="Acumin Pro" panose="020B0504020202020204"/>
                <a:ea typeface="Arial" charset="0"/>
                <a:cs typeface="Arial" charset="0"/>
              </a:rPr>
              <a:t>How can institutional and societal leaders help reduce prejudice and/or improve relations?</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514350" indent="-514350">
              <a:buFont typeface="+mj-lt"/>
              <a:buAutoNum type="arabicPeriod"/>
            </a:pPr>
            <a:r>
              <a:rPr lang="en-US" dirty="0">
                <a:latin typeface="Acumin Pro" panose="020B0504020202020204"/>
                <a:ea typeface="Arial" charset="0"/>
                <a:cs typeface="Arial" charset="0"/>
              </a:rPr>
              <a:t>When might these leaders get in the way of positive relations at the grassroots level?</a:t>
            </a:r>
          </a:p>
          <a:p>
            <a:pPr marL="457200" indent="-457200">
              <a:buAutoNum type="arabicPeriod"/>
            </a:pPr>
            <a:endParaRPr lang="en-US" dirty="0">
              <a:latin typeface="Acumin Pro" panose="020B0504020202020204"/>
              <a:ea typeface="Arial" charset="0"/>
              <a:cs typeface="Arial" charset="0"/>
            </a:endParaRPr>
          </a:p>
          <a:p>
            <a:pPr marL="457200" indent="-457200">
              <a:buAutoNum type="arabicPeriod"/>
            </a:pPr>
            <a:endParaRPr lang="en-US" dirty="0">
              <a:latin typeface="Acumin Pro" panose="020B0504020202020204"/>
              <a:ea typeface="Arial" charset="0"/>
              <a:cs typeface="Arial" charset="0"/>
            </a:endParaRPr>
          </a:p>
          <a:p>
            <a:pPr marL="457200" indent="-457200">
              <a:buAutoNum type="arabicPeriod"/>
            </a:pPr>
            <a:endParaRPr lang="en-US" dirty="0">
              <a:latin typeface="Acumin Pro" panose="020B0504020202020204"/>
              <a:ea typeface="Arial" charset="0"/>
              <a:cs typeface="Arial" charset="0"/>
            </a:endParaRPr>
          </a:p>
          <a:p>
            <a:pPr marL="457200" indent="-457200">
              <a:buAutoNum type="arabicPeriod"/>
            </a:pPr>
            <a:endParaRPr lang="en-US" dirty="0">
              <a:latin typeface="Acumin Pro" panose="020B0504020202020204"/>
              <a:ea typeface="Arial" charset="0"/>
              <a:cs typeface="Arial" charset="0"/>
            </a:endParaRPr>
          </a:p>
          <a:p>
            <a:pPr marL="457200" indent="-457200">
              <a:buFont typeface="+mj-lt"/>
              <a:buAutoNum type="arabicPeriod"/>
            </a:pPr>
            <a:endParaRPr lang="en-US" dirty="0">
              <a:latin typeface="Acumin Pro" panose="020B0504020202020204"/>
              <a:ea typeface="Arial" charset="0"/>
              <a:cs typeface="Arial" charset="0"/>
            </a:endParaRPr>
          </a:p>
          <a:p>
            <a:pPr marL="342900" indent="-342900">
              <a:buFont typeface="+mj-lt"/>
              <a:buAutoNum type="arabicPeriod"/>
            </a:pPr>
            <a:endParaRPr lang="en-US" dirty="0">
              <a:latin typeface="Acumin Pro" panose="020B0504020202020204"/>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104277" y="157610"/>
              <a:ext cx="7830611"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group discussion</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1" name="Picture 10" descr="A close up of a sign&#10;&#10;Description automatically generated">
            <a:extLst>
              <a:ext uri="{FF2B5EF4-FFF2-40B4-BE49-F238E27FC236}">
                <a16:creationId xmlns:a16="http://schemas.microsoft.com/office/drawing/2014/main" id="{5DB172A0-365C-AA7E-5663-20E1D11AB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97923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616" y="1048495"/>
            <a:ext cx="11363983" cy="7017306"/>
          </a:xfrm>
          <a:prstGeom prst="rect">
            <a:avLst/>
          </a:prstGeom>
          <a:noFill/>
        </p:spPr>
        <p:txBody>
          <a:bodyPr wrap="square" rtlCol="0">
            <a:spAutoFit/>
          </a:bodyPr>
          <a:lstStyle/>
          <a:p>
            <a:r>
              <a:rPr lang="en-US" dirty="0">
                <a:latin typeface="Acumin Pro" panose="020B0504020202020204"/>
                <a:ea typeface="Arial" charset="0"/>
                <a:cs typeface="Arial" charset="0"/>
              </a:rPr>
              <a:t>Purdue University has the 4</a:t>
            </a:r>
            <a:r>
              <a:rPr lang="en-US" baseline="30000" dirty="0">
                <a:latin typeface="Acumin Pro" panose="020B0504020202020204"/>
                <a:ea typeface="Arial" charset="0"/>
                <a:cs typeface="Arial" charset="0"/>
              </a:rPr>
              <a:t>th</a:t>
            </a:r>
            <a:r>
              <a:rPr lang="en-US" dirty="0">
                <a:latin typeface="Acumin Pro" panose="020B0504020202020204"/>
                <a:ea typeface="Arial" charset="0"/>
                <a:cs typeface="Arial" charset="0"/>
              </a:rPr>
              <a:t> highest enrollment of international students amongst U.S. universities and colleges, with students and faculty representing 128 different nations (Purdue University).</a:t>
            </a:r>
          </a:p>
          <a:p>
            <a:endParaRPr lang="en-US" dirty="0">
              <a:latin typeface="Acumin Pro" panose="020B0504020202020204"/>
              <a:ea typeface="Arial" charset="0"/>
              <a:cs typeface="Arial" charset="0"/>
            </a:endParaRPr>
          </a:p>
          <a:p>
            <a:r>
              <a:rPr lang="en-US" dirty="0">
                <a:latin typeface="Acumin Pro" panose="020B0504020202020204"/>
                <a:ea typeface="Arial" charset="0"/>
                <a:cs typeface="Arial" charset="0"/>
              </a:rPr>
              <a:t>Let’s apply Allport’s Contact Conditions to this context…</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457200" indent="-457200">
              <a:buAutoNum type="arabicPeriod"/>
            </a:pPr>
            <a:r>
              <a:rPr lang="en-US" dirty="0">
                <a:latin typeface="Acumin Pro" panose="020B0504020202020204"/>
                <a:ea typeface="Arial" charset="0"/>
                <a:cs typeface="Arial" charset="0"/>
              </a:rPr>
              <a:t>Equal Group Status and/or Size</a:t>
            </a:r>
          </a:p>
          <a:p>
            <a:pPr marL="914400" lvl="1" indent="-457200">
              <a:buFont typeface="Wingdings" panose="05000000000000000000" pitchFamily="2" charset="2"/>
              <a:buChar char="Ø"/>
            </a:pPr>
            <a:r>
              <a:rPr lang="en-US" dirty="0">
                <a:latin typeface="Acumin Pro" panose="020B0504020202020204"/>
                <a:ea typeface="Arial" charset="0"/>
                <a:cs typeface="Arial" charset="0"/>
              </a:rPr>
              <a:t>What factors impact equality of group status and size in this situation?</a:t>
            </a:r>
          </a:p>
          <a:p>
            <a:pPr marL="457200" indent="-457200">
              <a:buAutoNum type="arabicPeriod"/>
            </a:pPr>
            <a:r>
              <a:rPr lang="en-US" dirty="0">
                <a:latin typeface="Acumin Pro" panose="020B0504020202020204"/>
                <a:ea typeface="Arial" charset="0"/>
                <a:cs typeface="Arial" charset="0"/>
              </a:rPr>
              <a:t>Common Goals</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might goals be shared in this situation? How might they be different?</a:t>
            </a:r>
          </a:p>
          <a:p>
            <a:pPr marL="457200" indent="-457200">
              <a:buAutoNum type="arabicPeriod"/>
            </a:pPr>
            <a:r>
              <a:rPr lang="en-US" dirty="0">
                <a:latin typeface="Acumin Pro" panose="020B0504020202020204"/>
                <a:ea typeface="Arial" charset="0"/>
                <a:cs typeface="Arial" charset="0"/>
              </a:rPr>
              <a:t>Intergroup Cooperation</a:t>
            </a:r>
          </a:p>
          <a:p>
            <a:pPr marL="914400" lvl="1" indent="-457200">
              <a:buFont typeface="Wingdings" panose="05000000000000000000" pitchFamily="2" charset="2"/>
              <a:buChar char="Ø"/>
            </a:pPr>
            <a:r>
              <a:rPr lang="en-US" dirty="0">
                <a:latin typeface="Acumin Pro" panose="020B0504020202020204"/>
                <a:ea typeface="Arial" charset="0"/>
                <a:cs typeface="Arial" charset="0"/>
              </a:rPr>
              <a:t>Where might competition arise?</a:t>
            </a:r>
          </a:p>
          <a:p>
            <a:pPr marL="914400" lvl="1" indent="-457200">
              <a:buFont typeface="Wingdings" panose="05000000000000000000" pitchFamily="2" charset="2"/>
              <a:buChar char="Ø"/>
            </a:pPr>
            <a:r>
              <a:rPr lang="en-US" dirty="0">
                <a:latin typeface="Acumin Pro" panose="020B0504020202020204"/>
                <a:ea typeface="Arial" charset="0"/>
                <a:cs typeface="Arial" charset="0"/>
              </a:rPr>
              <a:t>What factors or actions could help create a more non-competitive environment?</a:t>
            </a:r>
          </a:p>
          <a:p>
            <a:pPr marL="457200" indent="-457200">
              <a:buAutoNum type="arabicPeriod"/>
            </a:pPr>
            <a:r>
              <a:rPr lang="en-US" dirty="0">
                <a:latin typeface="Acumin Pro" panose="020B0504020202020204"/>
                <a:ea typeface="Arial" charset="0"/>
                <a:cs typeface="Arial" charset="0"/>
              </a:rPr>
              <a:t>Support of Authorities, Law, or Customs	</a:t>
            </a:r>
          </a:p>
          <a:p>
            <a:pPr marL="914400" lvl="1" indent="-457200">
              <a:buFont typeface="Wingdings" panose="05000000000000000000" pitchFamily="2" charset="2"/>
              <a:buChar char="Ø"/>
            </a:pPr>
            <a:r>
              <a:rPr lang="en-US" dirty="0">
                <a:latin typeface="Acumin Pro" panose="020B0504020202020204"/>
                <a:ea typeface="Arial" charset="0"/>
                <a:cs typeface="Arial" charset="0"/>
              </a:rPr>
              <a:t>What type of support does your university/community/etc. offer?</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might national politics affect international students’ status?</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could leaders and lawmakers show up to take steps to create norms, guidelines, </a:t>
            </a:r>
          </a:p>
          <a:p>
            <a:pPr lvl="2"/>
            <a:r>
              <a:rPr lang="en-US" dirty="0">
                <a:latin typeface="Acumin Pro" panose="020B0504020202020204"/>
                <a:ea typeface="Arial" charset="0"/>
                <a:cs typeface="Arial" charset="0"/>
              </a:rPr>
              <a:t>and frameworks that support International students?</a:t>
            </a:r>
          </a:p>
          <a:p>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pPr marL="457200" indent="-457200">
              <a:buFont typeface="+mj-lt"/>
              <a:buAutoNum type="arabicPeriod"/>
            </a:pPr>
            <a:endParaRPr lang="en-US" dirty="0">
              <a:latin typeface="Acumin Pro" panose="020B0504020202020204"/>
              <a:ea typeface="Arial" charset="0"/>
              <a:cs typeface="Arial" charset="0"/>
            </a:endParaRPr>
          </a:p>
          <a:p>
            <a:pPr marL="457200" indent="-457200">
              <a:buFont typeface="+mj-lt"/>
              <a:buAutoNum type="arabicPeriod"/>
            </a:pPr>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p:txBody>
      </p:sp>
      <p:grpSp>
        <p:nvGrpSpPr>
          <p:cNvPr id="4" name="Group 3"/>
          <p:cNvGrpSpPr/>
          <p:nvPr/>
        </p:nvGrpSpPr>
        <p:grpSpPr>
          <a:xfrm>
            <a:off x="4969" y="-10504"/>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866163" y="157610"/>
              <a:ext cx="806872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4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Case study: International students on campus</a:t>
              </a:r>
              <a:endParaRPr lang="en-US" sz="24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77586415-763C-3E78-B6E1-35BFB9704AE5}"/>
              </a:ext>
            </a:extLst>
          </p:cNvPr>
          <p:cNvSpPr txBox="1"/>
          <p:nvPr/>
        </p:nvSpPr>
        <p:spPr>
          <a:xfrm>
            <a:off x="0" y="6542546"/>
            <a:ext cx="8046532" cy="215444"/>
          </a:xfrm>
          <a:prstGeom prst="rect">
            <a:avLst/>
          </a:prstGeom>
          <a:noFill/>
        </p:spPr>
        <p:txBody>
          <a:bodyPr wrap="square" rtlCol="0">
            <a:spAutoFit/>
          </a:bodyPr>
          <a:lstStyle/>
          <a:p>
            <a:r>
              <a:rPr lang="en-US" sz="800" dirty="0">
                <a:latin typeface="Acumin Pro" panose="020B0504020202020204" pitchFamily="34" charset="0"/>
              </a:rPr>
              <a:t>Purdue University. (n.d.).</a:t>
            </a:r>
            <a:r>
              <a:rPr lang="en-US" sz="800" i="1" dirty="0">
                <a:latin typeface="Acumin Pro" panose="020B0504020202020204" pitchFamily="34" charset="0"/>
              </a:rPr>
              <a:t> International students and scholars.</a:t>
            </a:r>
            <a:r>
              <a:rPr lang="en-US" sz="800" dirty="0">
                <a:latin typeface="Acumin Pro" panose="020B0504020202020204" pitchFamily="34" charset="0"/>
              </a:rPr>
              <a:t> Retrieved July 6, 2022, from https://www.purdue.edu/IPPU/ISS/</a:t>
            </a:r>
          </a:p>
        </p:txBody>
      </p:sp>
      <p:pic>
        <p:nvPicPr>
          <p:cNvPr id="11" name="Picture 10" descr="A close up of a sign&#10;&#10;Description automatically generated">
            <a:extLst>
              <a:ext uri="{FF2B5EF4-FFF2-40B4-BE49-F238E27FC236}">
                <a16:creationId xmlns:a16="http://schemas.microsoft.com/office/drawing/2014/main" id="{3C705F9A-E976-4EE0-0FF0-349FE1968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254309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810" y="1073322"/>
            <a:ext cx="11362495" cy="7017306"/>
          </a:xfrm>
          <a:prstGeom prst="rect">
            <a:avLst/>
          </a:prstGeom>
          <a:noFill/>
        </p:spPr>
        <p:txBody>
          <a:bodyPr wrap="square" rtlCol="0">
            <a:spAutoFit/>
          </a:bodyPr>
          <a:lstStyle/>
          <a:p>
            <a:r>
              <a:rPr lang="en-US" dirty="0">
                <a:latin typeface="Acumin Pro" panose="020B0504020202020204"/>
                <a:ea typeface="Arial" charset="0"/>
                <a:cs typeface="Arial" charset="0"/>
              </a:rPr>
              <a:t>Women make up about half the workforce, but only about a quarter of employees in STEM (Carlton, 2021). </a:t>
            </a:r>
          </a:p>
          <a:p>
            <a:endParaRPr lang="en-US" dirty="0">
              <a:latin typeface="Acumin Pro" panose="020B0504020202020204"/>
              <a:ea typeface="Arial" charset="0"/>
              <a:cs typeface="Arial" charset="0"/>
            </a:endParaRPr>
          </a:p>
          <a:p>
            <a:r>
              <a:rPr lang="en-US" dirty="0">
                <a:latin typeface="Acumin Pro" panose="020B0504020202020204"/>
                <a:ea typeface="Arial" charset="0"/>
                <a:cs typeface="Arial" charset="0"/>
              </a:rPr>
              <a:t>Let’s apply Allport’s Contact Conditions to this context…</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457200" indent="-457200">
              <a:buAutoNum type="arabicPeriod"/>
            </a:pPr>
            <a:r>
              <a:rPr lang="en-US" dirty="0">
                <a:latin typeface="Acumin Pro" panose="020B0504020202020204"/>
                <a:ea typeface="Arial" charset="0"/>
                <a:cs typeface="Arial" charset="0"/>
              </a:rPr>
              <a:t>Equal Group Status and/or Size</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might the status of women (felt, perceived, etc.) come into play in the classroom context? In the workplace?</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might the percentage of women in STEM impact positive contact and reduced prejudice?</a:t>
            </a:r>
          </a:p>
          <a:p>
            <a:pPr marL="457200" indent="-457200">
              <a:buAutoNum type="arabicPeriod"/>
            </a:pPr>
            <a:r>
              <a:rPr lang="en-US" dirty="0">
                <a:latin typeface="Acumin Pro" panose="020B0504020202020204"/>
                <a:ea typeface="Arial" charset="0"/>
                <a:cs typeface="Arial" charset="0"/>
              </a:rPr>
              <a:t>Common Goals</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might goals be shared in this situation? How might they be different?</a:t>
            </a:r>
          </a:p>
          <a:p>
            <a:pPr marL="457200" indent="-457200">
              <a:buAutoNum type="arabicPeriod"/>
            </a:pPr>
            <a:r>
              <a:rPr lang="en-US" dirty="0">
                <a:latin typeface="Acumin Pro" panose="020B0504020202020204"/>
                <a:ea typeface="Arial" charset="0"/>
                <a:cs typeface="Arial" charset="0"/>
              </a:rPr>
              <a:t>Intergroup Cooperation</a:t>
            </a:r>
          </a:p>
          <a:p>
            <a:pPr marL="914400" lvl="1" indent="-457200">
              <a:buFont typeface="Wingdings" panose="05000000000000000000" pitchFamily="2" charset="2"/>
              <a:buChar char="Ø"/>
            </a:pPr>
            <a:r>
              <a:rPr lang="en-US" dirty="0">
                <a:latin typeface="Acumin Pro" panose="020B0504020202020204"/>
                <a:ea typeface="Arial" charset="0"/>
                <a:cs typeface="Arial" charset="0"/>
              </a:rPr>
              <a:t>Where might competition arise?</a:t>
            </a:r>
          </a:p>
          <a:p>
            <a:pPr marL="914400" lvl="1" indent="-457200">
              <a:buFont typeface="Wingdings" panose="05000000000000000000" pitchFamily="2" charset="2"/>
              <a:buChar char="Ø"/>
            </a:pPr>
            <a:r>
              <a:rPr lang="en-US" sz="1800" dirty="0">
                <a:latin typeface="Acumin Pro" panose="020B0504020202020204"/>
                <a:ea typeface="Arial" charset="0"/>
                <a:cs typeface="Arial" charset="0"/>
              </a:rPr>
              <a:t>What factors or actions could help create a less competitive environment?</a:t>
            </a:r>
            <a:endParaRPr lang="en-US" dirty="0">
              <a:latin typeface="Acumin Pro" panose="020B0504020202020204"/>
              <a:ea typeface="Arial" charset="0"/>
              <a:cs typeface="Arial" charset="0"/>
            </a:endParaRPr>
          </a:p>
          <a:p>
            <a:pPr marL="457200" indent="-457200">
              <a:buAutoNum type="arabicPeriod"/>
            </a:pPr>
            <a:r>
              <a:rPr lang="en-US" dirty="0">
                <a:latin typeface="Acumin Pro" panose="020B0504020202020204"/>
                <a:ea typeface="Arial" charset="0"/>
                <a:cs typeface="Arial" charset="0"/>
              </a:rPr>
              <a:t>Support of Authorities, Law, or Customs	</a:t>
            </a:r>
          </a:p>
          <a:p>
            <a:pPr marL="914400" lvl="1" indent="-457200">
              <a:buFont typeface="Wingdings" panose="05000000000000000000" pitchFamily="2" charset="2"/>
              <a:buChar char="Ø"/>
            </a:pPr>
            <a:r>
              <a:rPr lang="en-US" dirty="0">
                <a:latin typeface="Acumin Pro" panose="020B0504020202020204"/>
                <a:ea typeface="Arial" charset="0"/>
                <a:cs typeface="Arial" charset="0"/>
              </a:rPr>
              <a:t>What type of support does your university/community/etc. offer?</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could businesses and lawmakers show up to take steps to support women and increase representation of women in STEM?</a:t>
            </a:r>
          </a:p>
          <a:p>
            <a:pPr marL="914400" lvl="1" indent="-457200">
              <a:buFont typeface="Wingdings" panose="05000000000000000000" pitchFamily="2" charset="2"/>
              <a:buChar char="Ø"/>
            </a:pPr>
            <a:r>
              <a:rPr lang="en-US" dirty="0">
                <a:latin typeface="Acumin Pro" panose="020B0504020202020204"/>
                <a:ea typeface="Arial" charset="0"/>
                <a:cs typeface="Arial" charset="0"/>
              </a:rPr>
              <a:t>How might national politics impact this?</a:t>
            </a:r>
          </a:p>
          <a:p>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pPr marL="457200" indent="-457200">
              <a:buFont typeface="+mj-lt"/>
              <a:buAutoNum type="arabicPeriod"/>
            </a:pPr>
            <a:endParaRPr lang="en-US" dirty="0">
              <a:latin typeface="Acumin Pro" panose="020B0504020202020204"/>
              <a:ea typeface="Arial" charset="0"/>
              <a:cs typeface="Arial" charset="0"/>
            </a:endParaRPr>
          </a:p>
          <a:p>
            <a:pPr marL="457200" indent="-457200">
              <a:buFont typeface="+mj-lt"/>
              <a:buAutoNum type="arabicPeriod"/>
            </a:pPr>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p:txBody>
      </p:sp>
      <p:grpSp>
        <p:nvGrpSpPr>
          <p:cNvPr id="4" name="Group 3"/>
          <p:cNvGrpSpPr/>
          <p:nvPr/>
        </p:nvGrpSpPr>
        <p:grpSpPr>
          <a:xfrm>
            <a:off x="0" y="2483"/>
            <a:ext cx="12192000" cy="925830"/>
            <a:chOff x="-1" y="0"/>
            <a:chExt cx="12192692"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063088" y="147555"/>
              <a:ext cx="8129603" cy="77620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4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Case Study: women in Stem</a:t>
              </a:r>
              <a:endParaRPr lang="en-US" sz="24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AD529F00-5598-021F-1BDA-72DA9055B1F3}"/>
              </a:ext>
            </a:extLst>
          </p:cNvPr>
          <p:cNvSpPr txBox="1"/>
          <p:nvPr/>
        </p:nvSpPr>
        <p:spPr>
          <a:xfrm>
            <a:off x="57713" y="6600305"/>
            <a:ext cx="8010290" cy="215444"/>
          </a:xfrm>
          <a:prstGeom prst="rect">
            <a:avLst/>
          </a:prstGeom>
          <a:noFill/>
        </p:spPr>
        <p:txBody>
          <a:bodyPr wrap="square" rtlCol="0">
            <a:spAutoFit/>
          </a:bodyPr>
          <a:lstStyle/>
          <a:p>
            <a:r>
              <a:rPr lang="en-US" sz="800" dirty="0">
                <a:latin typeface="Acumin Pro" panose="020B0504020202020204" pitchFamily="34" charset="0"/>
              </a:rPr>
              <a:t>Carlton, G. (2021, November 5). </a:t>
            </a:r>
            <a:r>
              <a:rPr lang="en-US" sz="800" i="1" dirty="0">
                <a:latin typeface="Acumin Pro" panose="020B0504020202020204" pitchFamily="34" charset="0"/>
              </a:rPr>
              <a:t>Women in STEM</a:t>
            </a:r>
            <a:r>
              <a:rPr lang="en-US" sz="800" dirty="0">
                <a:latin typeface="Acumin Pro" panose="020B0504020202020204" pitchFamily="34" charset="0"/>
              </a:rPr>
              <a:t>. Best Colleges. Retrieved July 6, 2022, from https://www.bestcolleges.com/resources/women-in-stem</a:t>
            </a:r>
          </a:p>
        </p:txBody>
      </p:sp>
      <p:pic>
        <p:nvPicPr>
          <p:cNvPr id="11" name="Picture 10" descr="A close up of a sign&#10;&#10;Description automatically generated">
            <a:extLst>
              <a:ext uri="{FF2B5EF4-FFF2-40B4-BE49-F238E27FC236}">
                <a16:creationId xmlns:a16="http://schemas.microsoft.com/office/drawing/2014/main" id="{DBFB9AA2-B77A-52AD-4B3E-75BA18F84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8275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537" y="911508"/>
            <a:ext cx="11165488" cy="5909310"/>
          </a:xfrm>
          <a:prstGeom prst="rect">
            <a:avLst/>
          </a:prstGeom>
          <a:noFill/>
        </p:spPr>
        <p:txBody>
          <a:bodyPr wrap="square" rtlCol="0">
            <a:spAutoFit/>
          </a:bodyPr>
          <a:lstStyle/>
          <a:p>
            <a:endParaRPr lang="en-US" dirty="0">
              <a:latin typeface="Acumin Pro" panose="020B0504020202020204"/>
              <a:ea typeface="Arial" charset="0"/>
              <a:cs typeface="Arial" charset="0"/>
            </a:endParaRPr>
          </a:p>
          <a:p>
            <a:pPr marL="457200" indent="-457200">
              <a:buAutoNum type="arabicPeriod"/>
            </a:pPr>
            <a:r>
              <a:rPr lang="en-US" dirty="0">
                <a:latin typeface="Acumin Pro" panose="020B0504020202020204"/>
                <a:ea typeface="Arial" charset="0"/>
                <a:cs typeface="Arial" charset="0"/>
              </a:rPr>
              <a:t>Which of the four conditions in Allport’s Contact Conditions do you find the most challenging to meet? Why?</a:t>
            </a:r>
          </a:p>
          <a:p>
            <a:pPr marL="457200" indent="-457200">
              <a:buAutoNum type="arabicPeriod"/>
            </a:pPr>
            <a:endParaRPr lang="en-US" dirty="0">
              <a:latin typeface="Acumin Pro" panose="020B0504020202020204"/>
              <a:ea typeface="Arial" charset="0"/>
              <a:cs typeface="Arial" charset="0"/>
            </a:endParaRPr>
          </a:p>
          <a:p>
            <a:pPr marL="457200" indent="-457200">
              <a:buAutoNum type="arabicPeriod"/>
            </a:pPr>
            <a:r>
              <a:rPr lang="en-US" dirty="0">
                <a:latin typeface="Acumin Pro" panose="020B0504020202020204"/>
                <a:ea typeface="Arial" charset="0"/>
                <a:cs typeface="Arial" charset="0"/>
              </a:rPr>
              <a:t>Can you think of a time when you were in contact with a different group where there was unequal status? What were some challenges you faced navigating these dynamics? What was the outcome of the contact?</a:t>
            </a:r>
          </a:p>
          <a:p>
            <a:endParaRPr lang="en-US" dirty="0">
              <a:latin typeface="Acumin Pro" panose="020B0504020202020204"/>
              <a:ea typeface="Arial" charset="0"/>
              <a:cs typeface="Arial" charset="0"/>
            </a:endParaRPr>
          </a:p>
          <a:p>
            <a:pPr marL="457200" indent="-457200">
              <a:buAutoNum type="arabicPeriod" startAt="3"/>
            </a:pPr>
            <a:r>
              <a:rPr lang="en-US" dirty="0">
                <a:latin typeface="Acumin Pro" panose="020B0504020202020204"/>
                <a:ea typeface="Arial" charset="0"/>
                <a:cs typeface="Arial" charset="0"/>
              </a:rPr>
              <a:t>Can you think of personal examples of establishing common goals? What were they?</a:t>
            </a:r>
          </a:p>
          <a:p>
            <a:endParaRPr lang="en-US" dirty="0">
              <a:latin typeface="Acumin Pro" panose="020B0504020202020204"/>
              <a:ea typeface="Arial" charset="0"/>
              <a:cs typeface="Arial" charset="0"/>
            </a:endParaRPr>
          </a:p>
          <a:p>
            <a:pPr marL="457200" indent="-457200">
              <a:buAutoNum type="arabicPeriod" startAt="4"/>
            </a:pPr>
            <a:r>
              <a:rPr lang="en-US" dirty="0">
                <a:latin typeface="Acumin Pro" panose="020B0504020202020204"/>
                <a:ea typeface="Arial" charset="0"/>
                <a:cs typeface="Arial" charset="0"/>
              </a:rPr>
              <a:t>Describe an experience of achieving intergroup cooperation.</a:t>
            </a:r>
          </a:p>
          <a:p>
            <a:pPr marL="457200" indent="-457200">
              <a:buAutoNum type="arabicPeriod" startAt="4"/>
            </a:pPr>
            <a:endParaRPr lang="en-US" dirty="0">
              <a:latin typeface="Acumin Pro" panose="020B0504020202020204"/>
              <a:ea typeface="Arial" charset="0"/>
              <a:cs typeface="Arial" charset="0"/>
            </a:endParaRPr>
          </a:p>
          <a:p>
            <a:pPr marL="457200" indent="-457200">
              <a:buAutoNum type="arabicPeriod" startAt="4"/>
            </a:pPr>
            <a:r>
              <a:rPr lang="en-US" dirty="0">
                <a:latin typeface="Acumin Pro" panose="020B0504020202020204"/>
                <a:ea typeface="Arial" charset="0"/>
                <a:cs typeface="Arial" charset="0"/>
              </a:rPr>
              <a:t>Give an example of how support of authorities, law, or customs can help resolve intercultural conflicts. </a:t>
            </a:r>
          </a:p>
          <a:p>
            <a:pPr marL="457200" indent="-457200">
              <a:buAutoNum type="arabicPeriod" startAt="4"/>
            </a:pPr>
            <a:endParaRPr lang="en-US" dirty="0">
              <a:latin typeface="Acumin Pro" panose="020B0504020202020204"/>
              <a:ea typeface="Arial" charset="0"/>
              <a:cs typeface="Arial" charset="0"/>
            </a:endParaRPr>
          </a:p>
          <a:p>
            <a:pPr marL="457200" indent="-457200">
              <a:buAutoNum type="arabicPeriod" startAt="4"/>
            </a:pPr>
            <a:endParaRPr lang="en-US" dirty="0">
              <a:latin typeface="Acumin Pro" panose="020B0504020202020204"/>
              <a:ea typeface="Arial" charset="0"/>
              <a:cs typeface="Arial" charset="0"/>
            </a:endParaRPr>
          </a:p>
          <a:p>
            <a:pPr marL="457200" indent="-457200">
              <a:buAutoNum type="arabicPeriod" startAt="4"/>
            </a:pPr>
            <a:endParaRPr lang="en-US" dirty="0">
              <a:latin typeface="Acumin Pro" panose="020B0504020202020204"/>
              <a:ea typeface="Arial" charset="0"/>
              <a:cs typeface="Arial" charset="0"/>
            </a:endParaRPr>
          </a:p>
          <a:p>
            <a:pPr marL="457200" indent="-457200">
              <a:buAutoNum type="arabicPeriod" startAt="4"/>
            </a:pPr>
            <a:endParaRPr lang="en-US" dirty="0">
              <a:latin typeface="Acumin Pro" panose="020B0504020202020204"/>
              <a:ea typeface="Arial" charset="0"/>
              <a:cs typeface="Arial" charset="0"/>
            </a:endParaRPr>
          </a:p>
          <a:p>
            <a:endParaRPr lang="en-US" dirty="0">
              <a:latin typeface="Acumin Pro" panose="020B0504020202020204"/>
              <a:ea typeface="Arial" charset="0"/>
              <a:cs typeface="Arial" charset="0"/>
            </a:endParaRPr>
          </a:p>
          <a:p>
            <a:pPr marL="457200" indent="-457200">
              <a:buAutoNum type="arabicPeriod"/>
            </a:pPr>
            <a:endParaRPr lang="en-US" dirty="0">
              <a:latin typeface="Acumin Pro" panose="020B0504020202020204"/>
              <a:ea typeface="Arial" charset="0"/>
              <a:cs typeface="Arial" charset="0"/>
            </a:endParaRPr>
          </a:p>
          <a:p>
            <a:pPr marL="457200" indent="-457200">
              <a:buAutoNum type="arabicPeriod"/>
            </a:pPr>
            <a:endParaRPr lang="en-US" dirty="0">
              <a:latin typeface="Acumin Pro" panose="020B0504020202020204"/>
              <a:ea typeface="Arial" charset="0"/>
              <a:cs typeface="Arial" charset="0"/>
            </a:endParaRPr>
          </a:p>
          <a:p>
            <a:pPr marL="457200" indent="-457200">
              <a:buAutoNum type="arabicPeriod"/>
            </a:pPr>
            <a:endParaRPr lang="en-US" dirty="0">
              <a:latin typeface="Acumin Pro" panose="020B0504020202020204"/>
              <a:ea typeface="Arial" charset="0"/>
              <a:cs typeface="Arial" charset="0"/>
            </a:endParaRPr>
          </a:p>
        </p:txBody>
      </p:sp>
      <p:grpSp>
        <p:nvGrpSpPr>
          <p:cNvPr id="4" name="Group 3"/>
          <p:cNvGrpSpPr/>
          <p:nvPr/>
        </p:nvGrpSpPr>
        <p:grpSpPr>
          <a:xfrm>
            <a:off x="4969" y="0"/>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Debrief</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1" name="Picture 10" descr="A close up of a sign&#10;&#10;Description automatically generated">
            <a:extLst>
              <a:ext uri="{FF2B5EF4-FFF2-40B4-BE49-F238E27FC236}">
                <a16:creationId xmlns:a16="http://schemas.microsoft.com/office/drawing/2014/main" id="{17A148C6-2405-1996-7BA5-9788AC248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263704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Contact hypothesis</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
        <p:nvSpPr>
          <p:cNvPr id="2" name="TextBox 1">
            <a:extLst>
              <a:ext uri="{FF2B5EF4-FFF2-40B4-BE49-F238E27FC236}">
                <a16:creationId xmlns:a16="http://schemas.microsoft.com/office/drawing/2014/main" id="{FD74FF86-7A8A-DFE0-C173-0A9B292809BA}"/>
              </a:ext>
            </a:extLst>
          </p:cNvPr>
          <p:cNvSpPr txBox="1"/>
          <p:nvPr/>
        </p:nvSpPr>
        <p:spPr>
          <a:xfrm>
            <a:off x="481451" y="1305255"/>
            <a:ext cx="11177149" cy="4247317"/>
          </a:xfrm>
          <a:prstGeom prst="rect">
            <a:avLst/>
          </a:prstGeom>
          <a:noFill/>
        </p:spPr>
        <p:txBody>
          <a:bodyPr wrap="square" rtlCol="0">
            <a:spAutoFit/>
          </a:bodyPr>
          <a:lstStyle/>
          <a:p>
            <a:r>
              <a:rPr lang="en-US" dirty="0">
                <a:latin typeface="Acumin Pro" panose="020B0504020202020204"/>
              </a:rPr>
              <a:t>Contact Hypothesis (Allport, 1954): Under favorable conditions, regular interaction between members of different groups reduces prejudice. </a:t>
            </a:r>
          </a:p>
          <a:p>
            <a:endParaRPr lang="en-US" dirty="0">
              <a:latin typeface="Acumin Pro" panose="020B0504020202020204"/>
            </a:endParaRPr>
          </a:p>
          <a:p>
            <a:pPr marL="800100" lvl="1" indent="-342900">
              <a:buFont typeface="Wingdings" panose="05000000000000000000" pitchFamily="2" charset="2"/>
              <a:buChar char="Ø"/>
            </a:pPr>
            <a:r>
              <a:rPr lang="en-US" dirty="0">
                <a:latin typeface="Acumin Pro" panose="020B0504020202020204"/>
              </a:rPr>
              <a:t>Negative stereotypes arise because groups aren’t in contact often enough with each other.</a:t>
            </a:r>
          </a:p>
          <a:p>
            <a:endParaRPr lang="en-US" dirty="0">
              <a:latin typeface="Acumin Pro" panose="020B0504020202020204"/>
            </a:endParaRPr>
          </a:p>
          <a:p>
            <a:r>
              <a:rPr lang="en-US" dirty="0">
                <a:latin typeface="Acumin Pro" panose="020B0504020202020204"/>
              </a:rPr>
              <a:t>Contact only works…</a:t>
            </a:r>
            <a:br>
              <a:rPr lang="en-US" dirty="0">
                <a:latin typeface="Acumin Pro" panose="020B0504020202020204"/>
              </a:rPr>
            </a:br>
            <a:endParaRPr lang="en-US" dirty="0">
              <a:latin typeface="Acumin Pro" panose="020B0504020202020204"/>
            </a:endParaRPr>
          </a:p>
          <a:p>
            <a:pPr marL="800100" lvl="1" indent="-342900">
              <a:buFont typeface="Wingdings" panose="05000000000000000000" pitchFamily="2" charset="2"/>
              <a:buChar char="Ø"/>
            </a:pPr>
            <a:r>
              <a:rPr lang="en-US" dirty="0">
                <a:latin typeface="Acumin Pro" panose="020B0504020202020204"/>
              </a:rPr>
              <a:t>Among people of equal status and/or size.</a:t>
            </a:r>
          </a:p>
          <a:p>
            <a:pPr marL="800100" lvl="1" indent="-342900">
              <a:buFont typeface="Wingdings" panose="05000000000000000000" pitchFamily="2" charset="2"/>
              <a:buChar char="Ø"/>
            </a:pPr>
            <a:r>
              <a:rPr lang="en-US" dirty="0">
                <a:latin typeface="Acumin Pro" panose="020B0504020202020204"/>
              </a:rPr>
              <a:t>When positive.</a:t>
            </a:r>
          </a:p>
          <a:p>
            <a:pPr marL="800100" lvl="1" indent="-342900">
              <a:buFont typeface="Wingdings" panose="05000000000000000000" pitchFamily="2" charset="2"/>
              <a:buChar char="Ø"/>
            </a:pPr>
            <a:r>
              <a:rPr lang="en-US" dirty="0">
                <a:latin typeface="Acumin Pro" panose="020B0504020202020204"/>
              </a:rPr>
              <a:t>When outgroup members are perceived as typical of their group.</a:t>
            </a:r>
          </a:p>
          <a:p>
            <a:endParaRPr lang="en-US" dirty="0">
              <a:latin typeface="Acumin Pro" panose="020B0504020202020204"/>
            </a:endParaRPr>
          </a:p>
          <a:p>
            <a:endParaRPr lang="en-US" dirty="0">
              <a:latin typeface="Acumin Pro" panose="020B0504020202020204"/>
            </a:endParaRPr>
          </a:p>
          <a:p>
            <a:endParaRPr lang="en-US" dirty="0">
              <a:latin typeface="Acumin Pro" panose="020B0504020202020204"/>
            </a:endParaRPr>
          </a:p>
          <a:p>
            <a:endParaRPr lang="en-US" dirty="0">
              <a:latin typeface="Acumin Pro" panose="020B0504020202020204"/>
            </a:endParaRPr>
          </a:p>
          <a:p>
            <a:endParaRPr lang="en-US" dirty="0">
              <a:latin typeface="Acumin Pro" panose="020B0504020202020204"/>
            </a:endParaRPr>
          </a:p>
        </p:txBody>
      </p:sp>
      <p:sp>
        <p:nvSpPr>
          <p:cNvPr id="5" name="TextBox 4">
            <a:extLst>
              <a:ext uri="{FF2B5EF4-FFF2-40B4-BE49-F238E27FC236}">
                <a16:creationId xmlns:a16="http://schemas.microsoft.com/office/drawing/2014/main" id="{857F2484-39F9-A658-0384-9DEDA0483BEE}"/>
              </a:ext>
            </a:extLst>
          </p:cNvPr>
          <p:cNvSpPr txBox="1"/>
          <p:nvPr/>
        </p:nvSpPr>
        <p:spPr>
          <a:xfrm>
            <a:off x="0" y="6583623"/>
            <a:ext cx="9115425" cy="338554"/>
          </a:xfrm>
          <a:prstGeom prst="rect">
            <a:avLst/>
          </a:prstGeom>
          <a:noFill/>
        </p:spPr>
        <p:txBody>
          <a:bodyPr wrap="square" rtlCol="0">
            <a:spAutoFit/>
          </a:bodyPr>
          <a:lstStyle/>
          <a:p>
            <a:r>
              <a:rPr lang="en-US" sz="800" dirty="0">
                <a:latin typeface="Acumin Pro" panose="020B0504020202020204"/>
              </a:rPr>
              <a:t>Beri, R. (2014). </a:t>
            </a:r>
            <a:r>
              <a:rPr lang="en-US" sz="800" i="1" dirty="0">
                <a:latin typeface="Acumin Pro" panose="020B0504020202020204"/>
              </a:rPr>
              <a:t>Group, bargaining </a:t>
            </a:r>
            <a:r>
              <a:rPr lang="en-US" sz="800" i="1" dirty="0" err="1">
                <a:latin typeface="Acumin Pro" panose="020B0504020202020204"/>
              </a:rPr>
              <a:t>behaviour</a:t>
            </a:r>
            <a:r>
              <a:rPr lang="en-US" sz="800" i="1" dirty="0">
                <a:latin typeface="Acumin Pro" panose="020B0504020202020204"/>
              </a:rPr>
              <a:t> &amp; intergroup relations </a:t>
            </a:r>
            <a:r>
              <a:rPr lang="en-US" sz="800" dirty="0">
                <a:latin typeface="Acumin Pro" panose="020B0504020202020204"/>
              </a:rPr>
              <a:t>[PowerPoint slides]. SlideShare. https://www.slideshare.net/ruhiberi/group-bargaining-behaviour-intergroup-relations</a:t>
            </a:r>
          </a:p>
          <a:p>
            <a:endParaRPr lang="en-US" sz="800" dirty="0"/>
          </a:p>
        </p:txBody>
      </p:sp>
    </p:spTree>
    <p:extLst>
      <p:ext uri="{BB962C8B-B14F-4D97-AF65-F5344CB8AC3E}">
        <p14:creationId xmlns:p14="http://schemas.microsoft.com/office/powerpoint/2010/main" val="87014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636315"/>
            <a:ext cx="8485113" cy="615553"/>
          </a:xfrm>
          <a:prstGeom prst="rect">
            <a:avLst/>
          </a:prstGeom>
          <a:noFill/>
        </p:spPr>
        <p:txBody>
          <a:bodyPr wrap="square" rtlCol="0">
            <a:spAutoFit/>
          </a:bodyPr>
          <a:lstStyle/>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A method to improve relations</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1" name="Picture 10" descr="Graphical user interface&#10;&#10;Description automatically generated">
            <a:extLst>
              <a:ext uri="{FF2B5EF4-FFF2-40B4-BE49-F238E27FC236}">
                <a16:creationId xmlns:a16="http://schemas.microsoft.com/office/drawing/2014/main" id="{E4911A2E-8FE4-1ADA-08CE-D8650C3FD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336" y="1537340"/>
            <a:ext cx="6613328" cy="4413294"/>
          </a:xfrm>
          <a:prstGeom prst="rect">
            <a:avLst/>
          </a:prstGeom>
        </p:spPr>
      </p:pic>
      <p:sp>
        <p:nvSpPr>
          <p:cNvPr id="12" name="TextBox 11">
            <a:extLst>
              <a:ext uri="{FF2B5EF4-FFF2-40B4-BE49-F238E27FC236}">
                <a16:creationId xmlns:a16="http://schemas.microsoft.com/office/drawing/2014/main" id="{D5BF81CA-D43D-F4A3-C2CA-740B6A5DDFE1}"/>
              </a:ext>
            </a:extLst>
          </p:cNvPr>
          <p:cNvSpPr txBox="1"/>
          <p:nvPr/>
        </p:nvSpPr>
        <p:spPr>
          <a:xfrm>
            <a:off x="0" y="6547505"/>
            <a:ext cx="8329613" cy="215444"/>
          </a:xfrm>
          <a:prstGeom prst="rect">
            <a:avLst/>
          </a:prstGeom>
          <a:noFill/>
        </p:spPr>
        <p:txBody>
          <a:bodyPr wrap="square" rtlCol="0">
            <a:spAutoFit/>
          </a:bodyPr>
          <a:lstStyle/>
          <a:p>
            <a:r>
              <a:rPr lang="en-US" sz="800" dirty="0" err="1">
                <a:latin typeface="Acumin Pro" panose="020B0504020202020204"/>
              </a:rPr>
              <a:t>fauxels</a:t>
            </a:r>
            <a:r>
              <a:rPr lang="en-US" sz="800" dirty="0">
                <a:latin typeface="Acumin Pro" panose="020B0504020202020204"/>
              </a:rPr>
              <a:t>. </a:t>
            </a:r>
            <a:r>
              <a:rPr lang="en-US" sz="800" i="1" dirty="0">
                <a:latin typeface="Acumin Pro" panose="020B0504020202020204"/>
              </a:rPr>
              <a:t>Photo of people doing handshakes.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June 16, 2022,  from https://www.pexels.com/photo/photo-of-people-doing-handshakes-3183197/</a:t>
            </a:r>
            <a:endParaRPr lang="en-US" sz="800" i="1" dirty="0">
              <a:latin typeface="Acumin Pro" panose="020B0504020202020204"/>
            </a:endParaRPr>
          </a:p>
        </p:txBody>
      </p:sp>
      <p:pic>
        <p:nvPicPr>
          <p:cNvPr id="13" name="Picture 12" descr="A close up of a sign&#10;&#10;Description automatically generated">
            <a:extLst>
              <a:ext uri="{FF2B5EF4-FFF2-40B4-BE49-F238E27FC236}">
                <a16:creationId xmlns:a16="http://schemas.microsoft.com/office/drawing/2014/main" id="{A4064F1F-3609-11AB-EECF-1720D9800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213697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6751" y="1431386"/>
            <a:ext cx="7704699" cy="3031599"/>
          </a:xfrm>
          <a:prstGeom prst="rect">
            <a:avLst/>
          </a:prstGeom>
          <a:noFill/>
        </p:spPr>
        <p:txBody>
          <a:bodyPr wrap="square" rtlCol="0">
            <a:spAutoFit/>
          </a:bodyPr>
          <a:lstStyle/>
          <a:p>
            <a:r>
              <a:rPr lang="en-US" dirty="0">
                <a:latin typeface="Acumin Pro" panose="020B0504020202020204" pitchFamily="34" charset="77"/>
                <a:ea typeface="Arial" charset="0"/>
                <a:cs typeface="Arial" charset="0"/>
              </a:rPr>
              <a:t>1. </a:t>
            </a:r>
            <a:r>
              <a:rPr lang="en-US" b="1" dirty="0">
                <a:latin typeface="Acumin Pro" panose="020B0504020202020204" pitchFamily="34" charset="77"/>
                <a:ea typeface="Arial" charset="0"/>
                <a:cs typeface="Arial" charset="0"/>
              </a:rPr>
              <a:t>Equal Status and/or Size in a Situation</a:t>
            </a:r>
          </a:p>
          <a:p>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ea typeface="Arial" charset="0"/>
                <a:cs typeface="Arial" charset="0"/>
              </a:rPr>
              <a:t>Members of the contact situation should not have an unequal, hierarchical relationship (e.g., teacher/student, employer/employee). </a:t>
            </a:r>
          </a:p>
          <a:p>
            <a:pPr marL="342900" indent="-342900">
              <a:buFont typeface="Wingdings" panose="05000000000000000000" pitchFamily="2" charset="2"/>
              <a:buChar char="Ø"/>
            </a:pPr>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ea typeface="Arial" charset="0"/>
                <a:cs typeface="Arial" charset="0"/>
              </a:rPr>
              <a:t>Both groups should perceive the other to be of equal status and power in the situation (e.g., not members of colonizing and indigenous groups).</a:t>
            </a:r>
          </a:p>
          <a:p>
            <a:pPr marL="342900" indent="-342900">
              <a:buFont typeface="Wingdings" panose="05000000000000000000" pitchFamily="2" charset="2"/>
              <a:buChar char="Ø"/>
            </a:pPr>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ea typeface="Arial" charset="0"/>
                <a:cs typeface="Arial" charset="0"/>
              </a:rPr>
              <a:t>Both groups should be of equal size (no majority/minority).</a:t>
            </a:r>
          </a:p>
          <a:p>
            <a:pPr marL="342900" indent="-342900">
              <a:buFont typeface="Arial" panose="020B0604020202020204" pitchFamily="34" charset="0"/>
              <a:buChar char="•"/>
            </a:pPr>
            <a:endParaRPr lang="en-US" sz="1100" dirty="0">
              <a:latin typeface="Myriad Pro" panose="020B0503030403020204" pitchFamily="34" charset="0"/>
              <a:ea typeface="Arial" charset="0"/>
              <a:cs typeface="Arial" charset="0"/>
            </a:endParaRPr>
          </a:p>
        </p:txBody>
      </p:sp>
      <p:grpSp>
        <p:nvGrpSpPr>
          <p:cNvPr id="4" name="Group 3"/>
          <p:cNvGrpSpPr/>
          <p:nvPr/>
        </p:nvGrpSpPr>
        <p:grpSpPr>
          <a:xfrm>
            <a:off x="4968" y="-52439"/>
            <a:ext cx="12456918" cy="925830"/>
            <a:chOff x="-1" y="0"/>
            <a:chExt cx="12457626"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031300" y="187363"/>
              <a:ext cx="842632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4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Four CONTACT</a:t>
              </a:r>
              <a:r>
                <a:rPr lang="en-US" sz="24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conditions to reduce prejudice</a:t>
              </a:r>
              <a:endParaRPr lang="en-US" sz="24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26" name="Picture 2" descr="Free Decorative judgement scale and gavel placed on desk in light lawyer office against window Stock Photo">
            <a:extLst>
              <a:ext uri="{FF2B5EF4-FFF2-40B4-BE49-F238E27FC236}">
                <a16:creationId xmlns:a16="http://schemas.microsoft.com/office/drawing/2014/main" id="{C7B364BD-F3CA-D083-91C1-355EE6ECD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27" y="1431386"/>
            <a:ext cx="3185283" cy="46393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945BFD2-3D78-21DB-705D-0637B46CBDE5}"/>
              </a:ext>
            </a:extLst>
          </p:cNvPr>
          <p:cNvSpPr txBox="1"/>
          <p:nvPr/>
        </p:nvSpPr>
        <p:spPr>
          <a:xfrm>
            <a:off x="0" y="6547505"/>
            <a:ext cx="9731180" cy="215444"/>
          </a:xfrm>
          <a:prstGeom prst="rect">
            <a:avLst/>
          </a:prstGeom>
          <a:noFill/>
        </p:spPr>
        <p:txBody>
          <a:bodyPr wrap="square" rtlCol="0">
            <a:spAutoFit/>
          </a:bodyPr>
          <a:lstStyle/>
          <a:p>
            <a:r>
              <a:rPr lang="en-US" sz="800" dirty="0" err="1">
                <a:latin typeface="Acumin Pro" panose="020B0504020202020204"/>
              </a:rPr>
              <a:t>Shimazaki</a:t>
            </a:r>
            <a:r>
              <a:rPr lang="en-US" sz="800" dirty="0">
                <a:latin typeface="Acumin Pro" panose="020B0504020202020204"/>
              </a:rPr>
              <a:t>, S. </a:t>
            </a:r>
            <a:r>
              <a:rPr lang="en-US" sz="800" i="1" dirty="0">
                <a:latin typeface="Acumin Pro" panose="020B0504020202020204"/>
              </a:rPr>
              <a:t>Judgement [sic] scale and gavel in judge office.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June 16, 2022, from https://www.pexels.com/photo/judgement-scale-and-gavel-in-judge-office-5669602/</a:t>
            </a:r>
            <a:endParaRPr lang="en-US" sz="800" i="1" dirty="0">
              <a:latin typeface="Acumin Pro" panose="020B0504020202020204"/>
            </a:endParaRPr>
          </a:p>
        </p:txBody>
      </p:sp>
      <p:pic>
        <p:nvPicPr>
          <p:cNvPr id="11" name="Picture 10" descr="A close up of a sign&#10;&#10;Description automatically generated">
            <a:extLst>
              <a:ext uri="{FF2B5EF4-FFF2-40B4-BE49-F238E27FC236}">
                <a16:creationId xmlns:a16="http://schemas.microsoft.com/office/drawing/2014/main" id="{4E01A35F-07CE-CFD5-976D-F321EA6F4F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117648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55964" y="1801556"/>
            <a:ext cx="6132439" cy="3585597"/>
          </a:xfrm>
          <a:prstGeom prst="rect">
            <a:avLst/>
          </a:prstGeom>
          <a:noFill/>
        </p:spPr>
        <p:txBody>
          <a:bodyPr wrap="square" rtlCol="0">
            <a:spAutoFit/>
          </a:bodyPr>
          <a:lstStyle/>
          <a:p>
            <a:r>
              <a:rPr lang="en-US" b="1" dirty="0">
                <a:latin typeface="Acumin Pro" panose="020B0504020202020204" pitchFamily="34" charset="77"/>
                <a:ea typeface="Arial" charset="0"/>
                <a:cs typeface="Arial" charset="0"/>
              </a:rPr>
              <a:t>2. Common Goals</a:t>
            </a:r>
          </a:p>
          <a:p>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rPr>
              <a:t>Members must rely on each other to achieve their shared desired goal. </a:t>
            </a:r>
          </a:p>
          <a:p>
            <a:pPr marL="342900" indent="-342900">
              <a:buFont typeface="Wingdings" panose="05000000000000000000" pitchFamily="2" charset="2"/>
              <a:buChar char="Ø"/>
            </a:pPr>
            <a:endParaRPr lang="en-US" dirty="0">
              <a:latin typeface="Acumin Pro" panose="020B0504020202020204" pitchFamily="34" charset="77"/>
            </a:endParaRPr>
          </a:p>
          <a:p>
            <a:pPr marL="342900" indent="-342900">
              <a:buFont typeface="Wingdings" panose="05000000000000000000" pitchFamily="2" charset="2"/>
              <a:buChar char="Ø"/>
            </a:pPr>
            <a:r>
              <a:rPr lang="en-US" dirty="0">
                <a:latin typeface="Acumin Pro" panose="020B0504020202020204" pitchFamily="34" charset="77"/>
              </a:rPr>
              <a:t>To bring about effective contact, groups typically need to be making an active effort toward a goal the groups share.</a:t>
            </a:r>
            <a:br>
              <a:rPr lang="en-US" dirty="0">
                <a:latin typeface="Acumin Pro" panose="020B0504020202020204" pitchFamily="34" charset="77"/>
              </a:rPr>
            </a:br>
            <a:endParaRPr lang="en-US" dirty="0">
              <a:latin typeface="Acumin Pro" panose="020B0504020202020204" pitchFamily="34" charset="77"/>
            </a:endParaRPr>
          </a:p>
          <a:p>
            <a:pPr marL="342900" indent="-342900">
              <a:buFont typeface="Wingdings" panose="05000000000000000000" pitchFamily="2" charset="2"/>
              <a:buChar char="Ø"/>
            </a:pPr>
            <a:r>
              <a:rPr lang="en-US" b="0" i="0" dirty="0">
                <a:effectLst/>
                <a:latin typeface="Acumin Pro" panose="020B0504020202020204" pitchFamily="34" charset="0"/>
              </a:rPr>
              <a:t>Goals don't need to be identical, as long as both groups perceive that working together will accomplish everyone's goals.</a:t>
            </a:r>
            <a:endParaRPr lang="en-US" dirty="0">
              <a:latin typeface="Acumin Pro" panose="020B0504020202020204" pitchFamily="34" charset="0"/>
            </a:endParaRPr>
          </a:p>
          <a:p>
            <a:endParaRPr lang="en-US" sz="1100" dirty="0">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grpSp>
      <p:pic>
        <p:nvPicPr>
          <p:cNvPr id="2050" name="Picture 2" descr="Free Photo Of People Near Wooden Table Stock Photo">
            <a:extLst>
              <a:ext uri="{FF2B5EF4-FFF2-40B4-BE49-F238E27FC236}">
                <a16:creationId xmlns:a16="http://schemas.microsoft.com/office/drawing/2014/main" id="{9C6B2D5A-DA05-606A-1EBD-365E14D3C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05" y="1801556"/>
            <a:ext cx="4882331" cy="3254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F2A49A1-49E9-DF4D-837A-D828A3AAB26C}"/>
              </a:ext>
            </a:extLst>
          </p:cNvPr>
          <p:cNvSpPr txBox="1"/>
          <p:nvPr/>
        </p:nvSpPr>
        <p:spPr>
          <a:xfrm>
            <a:off x="0" y="6547505"/>
            <a:ext cx="8738083" cy="215444"/>
          </a:xfrm>
          <a:prstGeom prst="rect">
            <a:avLst/>
          </a:prstGeom>
          <a:noFill/>
        </p:spPr>
        <p:txBody>
          <a:bodyPr wrap="square" rtlCol="0">
            <a:spAutoFit/>
          </a:bodyPr>
          <a:lstStyle/>
          <a:p>
            <a:r>
              <a:rPr lang="en-US" sz="800" dirty="0" err="1">
                <a:latin typeface="Acumin Pro" panose="020B0504020202020204"/>
              </a:rPr>
              <a:t>fauxels</a:t>
            </a:r>
            <a:r>
              <a:rPr lang="en-US" sz="800" dirty="0">
                <a:latin typeface="Acumin Pro" panose="020B0504020202020204"/>
              </a:rPr>
              <a:t>. </a:t>
            </a:r>
            <a:r>
              <a:rPr lang="en-US" sz="800" i="1" dirty="0">
                <a:latin typeface="Acumin Pro" panose="020B0504020202020204"/>
              </a:rPr>
              <a:t>Photo of people near wooden table.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June 16, 2022, from https://www.pexels.com/photo/photo-of-people-near-wooden-table-3184418/</a:t>
            </a:r>
            <a:endParaRPr lang="en-US" sz="800" i="1" dirty="0">
              <a:latin typeface="Acumin Pro" panose="020B0504020202020204"/>
            </a:endParaRPr>
          </a:p>
        </p:txBody>
      </p:sp>
      <p:sp>
        <p:nvSpPr>
          <p:cNvPr id="11" name="Text Box 2">
            <a:extLst>
              <a:ext uri="{FF2B5EF4-FFF2-40B4-BE49-F238E27FC236}">
                <a16:creationId xmlns:a16="http://schemas.microsoft.com/office/drawing/2014/main" id="{47793D56-C1F2-D4BC-8B60-9DCD6617FBF2}"/>
              </a:ext>
            </a:extLst>
          </p:cNvPr>
          <p:cNvSpPr txBox="1">
            <a:spLocks noChangeArrowheads="1"/>
          </p:cNvSpPr>
          <p:nvPr/>
        </p:nvSpPr>
        <p:spPr bwMode="auto">
          <a:xfrm>
            <a:off x="4036041" y="114945"/>
            <a:ext cx="8425846" cy="58857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4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Four CONTACT</a:t>
            </a:r>
            <a:r>
              <a:rPr lang="en-US" sz="24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conditions to reduce prejudice</a:t>
            </a:r>
            <a:endParaRPr lang="en-US" sz="24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pic>
        <p:nvPicPr>
          <p:cNvPr id="12" name="Picture 11" descr="A close up of a sign&#10;&#10;Description automatically generated">
            <a:extLst>
              <a:ext uri="{FF2B5EF4-FFF2-40B4-BE49-F238E27FC236}">
                <a16:creationId xmlns:a16="http://schemas.microsoft.com/office/drawing/2014/main" id="{5857C420-7088-DCD4-A209-C0DD8EBFE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187216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55964" y="1801230"/>
            <a:ext cx="6132439" cy="3031599"/>
          </a:xfrm>
          <a:prstGeom prst="rect">
            <a:avLst/>
          </a:prstGeom>
          <a:noFill/>
        </p:spPr>
        <p:txBody>
          <a:bodyPr wrap="square" rtlCol="0">
            <a:spAutoFit/>
          </a:bodyPr>
          <a:lstStyle/>
          <a:p>
            <a:r>
              <a:rPr lang="en-US" b="1" dirty="0">
                <a:latin typeface="Acumin Pro" panose="020B0504020202020204" pitchFamily="34" charset="77"/>
                <a:ea typeface="Arial" charset="0"/>
                <a:cs typeface="Arial" charset="0"/>
              </a:rPr>
              <a:t>3. Intergroup Cooperation</a:t>
            </a:r>
          </a:p>
          <a:p>
            <a:endParaRPr lang="en-US" dirty="0">
              <a:latin typeface="Acumin Pro" panose="020B0504020202020204" pitchFamily="34" charset="77"/>
              <a:ea typeface="Arial" charset="0"/>
              <a:cs typeface="Arial" charset="0"/>
            </a:endParaRPr>
          </a:p>
          <a:p>
            <a:pPr marL="342900" indent="-342900">
              <a:buFont typeface="Wingdings" panose="05000000000000000000" pitchFamily="2" charset="2"/>
              <a:buChar char="Ø"/>
            </a:pPr>
            <a:r>
              <a:rPr lang="en-US" dirty="0">
                <a:latin typeface="Acumin Pro" panose="020B0504020202020204" pitchFamily="34" charset="77"/>
              </a:rPr>
              <a:t>Members should work together in a non-competitive environment. </a:t>
            </a:r>
          </a:p>
          <a:p>
            <a:pPr marL="342900" indent="-342900">
              <a:buFont typeface="Wingdings" panose="05000000000000000000" pitchFamily="2" charset="2"/>
              <a:buChar char="Ø"/>
            </a:pPr>
            <a:endParaRPr lang="en-US" dirty="0">
              <a:latin typeface="Acumin Pro" panose="020B0504020202020204" pitchFamily="34" charset="77"/>
            </a:endParaRPr>
          </a:p>
          <a:p>
            <a:pPr marL="342900" indent="-342900">
              <a:buFont typeface="Wingdings" panose="05000000000000000000" pitchFamily="2" charset="2"/>
              <a:buChar char="Ø"/>
            </a:pPr>
            <a:r>
              <a:rPr lang="en-US" dirty="0">
                <a:latin typeface="Acumin Pro" panose="020B0504020202020204" pitchFamily="34" charset="77"/>
              </a:rPr>
              <a:t>The attainment of these common goals must be based on cooperation over competition.</a:t>
            </a:r>
            <a:br>
              <a:rPr lang="en-US" dirty="0">
                <a:latin typeface="Acumin Pro" panose="020B0504020202020204" pitchFamily="34" charset="77"/>
              </a:rPr>
            </a:br>
            <a:endParaRPr lang="en-US" dirty="0">
              <a:latin typeface="Acumin Pro" panose="020B0504020202020204" pitchFamily="34" charset="77"/>
            </a:endParaRPr>
          </a:p>
          <a:p>
            <a:pPr marL="342900" indent="-342900">
              <a:buFont typeface="Wingdings" panose="05000000000000000000" pitchFamily="2" charset="2"/>
              <a:buChar char="Ø"/>
            </a:pPr>
            <a:r>
              <a:rPr lang="en-US" dirty="0">
                <a:latin typeface="Acumin Pro" panose="020B0504020202020204" pitchFamily="34" charset="77"/>
              </a:rPr>
              <a:t>If groups have historically competed for resources or space/borders, cooperation is difficult to achieve.</a:t>
            </a:r>
          </a:p>
          <a:p>
            <a:endParaRPr lang="en-US" sz="1100" dirty="0">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grpSp>
      <p:sp>
        <p:nvSpPr>
          <p:cNvPr id="13" name="TextBox 12">
            <a:extLst>
              <a:ext uri="{FF2B5EF4-FFF2-40B4-BE49-F238E27FC236}">
                <a16:creationId xmlns:a16="http://schemas.microsoft.com/office/drawing/2014/main" id="{3F2A49A1-49E9-DF4D-837A-D828A3AAB26C}"/>
              </a:ext>
            </a:extLst>
          </p:cNvPr>
          <p:cNvSpPr txBox="1"/>
          <p:nvPr/>
        </p:nvSpPr>
        <p:spPr>
          <a:xfrm>
            <a:off x="0" y="6547505"/>
            <a:ext cx="9095271" cy="215444"/>
          </a:xfrm>
          <a:prstGeom prst="rect">
            <a:avLst/>
          </a:prstGeom>
          <a:noFill/>
        </p:spPr>
        <p:txBody>
          <a:bodyPr wrap="square" rtlCol="0">
            <a:spAutoFit/>
          </a:bodyPr>
          <a:lstStyle/>
          <a:p>
            <a:r>
              <a:rPr lang="en-US" sz="800" dirty="0" err="1">
                <a:latin typeface="Acumin Pro" panose="020B0504020202020204"/>
              </a:rPr>
              <a:t>fauxels</a:t>
            </a:r>
            <a:r>
              <a:rPr lang="en-US" sz="800" dirty="0">
                <a:latin typeface="Acumin Pro" panose="020B0504020202020204"/>
              </a:rPr>
              <a:t>. </a:t>
            </a:r>
            <a:r>
              <a:rPr lang="en-US" sz="800" i="1" dirty="0">
                <a:latin typeface="Acumin Pro" panose="020B0504020202020204"/>
              </a:rPr>
              <a:t>Photo of people touching each other’s hands.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June 16, 2022, https://www.pexels.com/photo/photo-of-people-touching-each-other-s-hands-3184428/</a:t>
            </a:r>
            <a:endParaRPr lang="en-US" sz="800" i="1" dirty="0">
              <a:latin typeface="Acumin Pro" panose="020B0504020202020204"/>
            </a:endParaRPr>
          </a:p>
        </p:txBody>
      </p:sp>
      <p:pic>
        <p:nvPicPr>
          <p:cNvPr id="12" name="Picture 2" descr="Free Photo Of People Touching Each Other's Hands Stock Photo">
            <a:extLst>
              <a:ext uri="{FF2B5EF4-FFF2-40B4-BE49-F238E27FC236}">
                <a16:creationId xmlns:a16="http://schemas.microsoft.com/office/drawing/2014/main" id="{8ED9A603-BFD0-14D1-DF7A-CC6A03174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04" y="1801556"/>
            <a:ext cx="4882331" cy="32548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a:extLst>
              <a:ext uri="{FF2B5EF4-FFF2-40B4-BE49-F238E27FC236}">
                <a16:creationId xmlns:a16="http://schemas.microsoft.com/office/drawing/2014/main" id="{62516B17-8708-C51B-F3AD-38CF1E5A6A0F}"/>
              </a:ext>
            </a:extLst>
          </p:cNvPr>
          <p:cNvSpPr txBox="1">
            <a:spLocks noChangeArrowheads="1"/>
          </p:cNvSpPr>
          <p:nvPr/>
        </p:nvSpPr>
        <p:spPr bwMode="auto">
          <a:xfrm>
            <a:off x="4036041" y="114945"/>
            <a:ext cx="8425846" cy="58857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4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Four CONTACT</a:t>
            </a:r>
            <a:r>
              <a:rPr lang="en-US" sz="24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 conditions to reduce prejudice</a:t>
            </a:r>
            <a:endParaRPr lang="en-US" sz="24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pic>
        <p:nvPicPr>
          <p:cNvPr id="14" name="Picture 13" descr="A close up of a sign&#10;&#10;Description automatically generated">
            <a:extLst>
              <a:ext uri="{FF2B5EF4-FFF2-40B4-BE49-F238E27FC236}">
                <a16:creationId xmlns:a16="http://schemas.microsoft.com/office/drawing/2014/main" id="{F61169B8-089B-4D81-FEE3-AD033DF9C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262816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705" y="1043114"/>
            <a:ext cx="10933858" cy="4801314"/>
          </a:xfrm>
          <a:prstGeom prst="rect">
            <a:avLst/>
          </a:prstGeom>
          <a:noFill/>
        </p:spPr>
        <p:txBody>
          <a:bodyPr wrap="square" rtlCol="0">
            <a:spAutoFit/>
          </a:bodyPr>
          <a:lstStyle/>
          <a:p>
            <a:r>
              <a:rPr lang="en-US" dirty="0">
                <a:latin typeface="Acumin Pro" panose="020B0504020202020204" pitchFamily="34" charset="77"/>
                <a:ea typeface="Arial" charset="0"/>
                <a:cs typeface="Arial" charset="0"/>
              </a:rPr>
              <a:t>In the 1950s, psychologists </a:t>
            </a:r>
            <a:r>
              <a:rPr lang="en-US" dirty="0" err="1">
                <a:latin typeface="Acumin Pro" panose="020B0504020202020204" pitchFamily="34" charset="77"/>
                <a:ea typeface="Arial" charset="0"/>
                <a:cs typeface="Arial" charset="0"/>
              </a:rPr>
              <a:t>Muzafer</a:t>
            </a:r>
            <a:r>
              <a:rPr lang="en-US" dirty="0">
                <a:latin typeface="Acumin Pro" panose="020B0504020202020204" pitchFamily="34" charset="77"/>
                <a:ea typeface="Arial" charset="0"/>
                <a:cs typeface="Arial" charset="0"/>
              </a:rPr>
              <a:t> </a:t>
            </a:r>
            <a:r>
              <a:rPr lang="en-US" dirty="0" err="1">
                <a:latin typeface="Acumin Pro" panose="020B0504020202020204" pitchFamily="34" charset="77"/>
                <a:ea typeface="Arial" charset="0"/>
                <a:cs typeface="Arial" charset="0"/>
              </a:rPr>
              <a:t>Sherif</a:t>
            </a:r>
            <a:r>
              <a:rPr lang="en-US" dirty="0">
                <a:latin typeface="Acumin Pro" panose="020B0504020202020204" pitchFamily="34" charset="77"/>
                <a:ea typeface="Arial" charset="0"/>
                <a:cs typeface="Arial" charset="0"/>
              </a:rPr>
              <a:t> and Carolyn Wood </a:t>
            </a:r>
            <a:r>
              <a:rPr lang="en-US" dirty="0" err="1">
                <a:latin typeface="Acumin Pro" panose="020B0504020202020204" pitchFamily="34" charset="77"/>
                <a:ea typeface="Arial" charset="0"/>
                <a:cs typeface="Arial" charset="0"/>
              </a:rPr>
              <a:t>Sherif</a:t>
            </a:r>
            <a:r>
              <a:rPr lang="en-US" dirty="0">
                <a:latin typeface="Acumin Pro" panose="020B0504020202020204" pitchFamily="34" charset="77"/>
                <a:ea typeface="Arial" charset="0"/>
                <a:cs typeface="Arial" charset="0"/>
              </a:rPr>
              <a:t> asked…</a:t>
            </a:r>
            <a:br>
              <a:rPr lang="en-US" dirty="0">
                <a:latin typeface="Acumin Pro" panose="020B0504020202020204" pitchFamily="34" charset="77"/>
                <a:ea typeface="Arial" charset="0"/>
                <a:cs typeface="Arial" charset="0"/>
              </a:rPr>
            </a:br>
            <a:r>
              <a:rPr lang="en-US" dirty="0">
                <a:latin typeface="Acumin Pro" panose="020B0504020202020204" pitchFamily="34" charset="77"/>
                <a:ea typeface="Arial" charset="0"/>
                <a:cs typeface="Arial" charset="0"/>
              </a:rPr>
              <a:t> </a:t>
            </a:r>
          </a:p>
          <a:p>
            <a:pPr marL="800100" lvl="1" indent="-342900">
              <a:buFont typeface="Wingdings" panose="05000000000000000000" pitchFamily="2" charset="2"/>
              <a:buChar char="Ø"/>
            </a:pPr>
            <a:r>
              <a:rPr lang="en-US" dirty="0">
                <a:latin typeface="Acumin Pro" panose="020B0504020202020204" pitchFamily="34" charset="77"/>
                <a:ea typeface="Arial" charset="0"/>
                <a:cs typeface="Arial" charset="0"/>
              </a:rPr>
              <a:t>What is it exactly that causes tensions among groups and what can be done to alleviate this tension?</a:t>
            </a:r>
          </a:p>
          <a:p>
            <a:endParaRPr lang="en-US" dirty="0">
              <a:latin typeface="Acumin Pro" panose="020B0504020202020204" pitchFamily="34" charset="77"/>
              <a:ea typeface="Arial" charset="0"/>
              <a:cs typeface="Arial" charset="0"/>
            </a:endParaRPr>
          </a:p>
          <a:p>
            <a:r>
              <a:rPr lang="en-US" dirty="0">
                <a:latin typeface="Acumin Pro" panose="020B0504020202020204" pitchFamily="34" charset="77"/>
                <a:ea typeface="Arial" charset="0"/>
                <a:cs typeface="Arial" charset="0"/>
              </a:rPr>
              <a:t>They hypothesized that…</a:t>
            </a:r>
            <a:br>
              <a:rPr lang="en-US" dirty="0">
                <a:latin typeface="Acumin Pro" panose="020B0504020202020204" pitchFamily="34" charset="77"/>
                <a:ea typeface="Arial" charset="0"/>
                <a:cs typeface="Arial" charset="0"/>
              </a:rPr>
            </a:br>
            <a:endParaRPr lang="en-US" dirty="0">
              <a:latin typeface="Acumin Pro" panose="020B0504020202020204" pitchFamily="34" charset="77"/>
              <a:ea typeface="Arial" charset="0"/>
              <a:cs typeface="Arial" charset="0"/>
            </a:endParaRPr>
          </a:p>
          <a:p>
            <a:pPr marL="800100" lvl="1" indent="-342900">
              <a:buFont typeface="Wingdings" panose="05000000000000000000" pitchFamily="2" charset="2"/>
              <a:buChar char="Ø"/>
            </a:pPr>
            <a:r>
              <a:rPr lang="en-US" dirty="0">
                <a:latin typeface="Acumin Pro" panose="020B0504020202020204" pitchFamily="34" charset="77"/>
                <a:ea typeface="Arial" charset="0"/>
                <a:cs typeface="Arial" charset="0"/>
              </a:rPr>
              <a:t>Conflict arises amongst groups when they are forced to compete for limited resources.</a:t>
            </a:r>
          </a:p>
          <a:p>
            <a:endParaRPr lang="en-US" dirty="0">
              <a:latin typeface="Acumin Pro" panose="020B0504020202020204" pitchFamily="34" charset="77"/>
              <a:ea typeface="Arial" charset="0"/>
              <a:cs typeface="Arial" charset="0"/>
            </a:endParaRPr>
          </a:p>
          <a:p>
            <a:r>
              <a:rPr lang="en-US" dirty="0">
                <a:latin typeface="Acumin Pro" panose="020B0504020202020204" pitchFamily="34" charset="77"/>
                <a:ea typeface="Arial" charset="0"/>
                <a:cs typeface="Arial" charset="0"/>
              </a:rPr>
              <a:t>They studied…</a:t>
            </a:r>
            <a:br>
              <a:rPr lang="en-US" dirty="0">
                <a:latin typeface="Acumin Pro" panose="020B0504020202020204" pitchFamily="34" charset="77"/>
                <a:ea typeface="Arial" charset="0"/>
                <a:cs typeface="Arial" charset="0"/>
              </a:rPr>
            </a:br>
            <a:endParaRPr lang="en-US" dirty="0">
              <a:latin typeface="Acumin Pro" panose="020B0504020202020204" pitchFamily="34" charset="77"/>
              <a:ea typeface="Arial" charset="0"/>
              <a:cs typeface="Arial" charset="0"/>
            </a:endParaRPr>
          </a:p>
          <a:p>
            <a:pPr marL="800100" lvl="1" indent="-342900">
              <a:buFont typeface="Wingdings" panose="05000000000000000000" pitchFamily="2" charset="2"/>
              <a:buChar char="Ø"/>
            </a:pPr>
            <a:r>
              <a:rPr lang="en-US" dirty="0">
                <a:latin typeface="Acumin Pro" panose="020B0504020202020204" pitchFamily="34" charset="77"/>
                <a:ea typeface="Arial" charset="0"/>
                <a:cs typeface="Arial" charset="0"/>
              </a:rPr>
              <a:t>The behavior of 22 pre-adolescent middle class, Protestant, white boys between 11 and 12 years old in a series of artificial situations at a wilderness camp. </a:t>
            </a:r>
            <a:br>
              <a:rPr lang="en-US" dirty="0">
                <a:latin typeface="Acumin Pro" panose="020B0504020202020204" pitchFamily="34" charset="77"/>
                <a:ea typeface="Arial" charset="0"/>
                <a:cs typeface="Arial" charset="0"/>
              </a:rPr>
            </a:br>
            <a:endParaRPr lang="en-US" dirty="0">
              <a:latin typeface="Acumin Pro" panose="020B0504020202020204" pitchFamily="34" charset="77"/>
              <a:ea typeface="Arial" charset="0"/>
              <a:cs typeface="Arial" charset="0"/>
            </a:endParaRPr>
          </a:p>
          <a:p>
            <a:pPr marL="800100" lvl="1" indent="-342900">
              <a:buFont typeface="Wingdings" panose="05000000000000000000" pitchFamily="2" charset="2"/>
              <a:buChar char="Ø"/>
            </a:pPr>
            <a:r>
              <a:rPr lang="en-US" dirty="0">
                <a:latin typeface="Acumin Pro" panose="020B0504020202020204" pitchFamily="34" charset="77"/>
                <a:ea typeface="Arial" charset="0"/>
                <a:cs typeface="Arial" charset="0"/>
              </a:rPr>
              <a:t>The 22 boys were divided into two groups in separate camps and neither group was told about the existence of the other. </a:t>
            </a:r>
          </a:p>
          <a:p>
            <a:pPr marL="342900" indent="-342900">
              <a:buFont typeface="Arial" panose="020B0604020202020204" pitchFamily="34" charset="0"/>
              <a:buChar char="•"/>
            </a:pPr>
            <a:endParaRPr lang="en-US" dirty="0">
              <a:latin typeface="Myriad Pro" panose="020B0503030403020204" pitchFamily="34" charset="0"/>
              <a:ea typeface="Arial" charset="0"/>
              <a:cs typeface="Arial" charset="0"/>
            </a:endParaRPr>
          </a:p>
        </p:txBody>
      </p:sp>
      <p:grpSp>
        <p:nvGrpSpPr>
          <p:cNvPr id="4" name="Group 3"/>
          <p:cNvGrpSpPr/>
          <p:nvPr/>
        </p:nvGrpSpPr>
        <p:grpSpPr>
          <a:xfrm>
            <a:off x="4968" y="-52439"/>
            <a:ext cx="13696964" cy="1095554"/>
            <a:chOff x="-1" y="0"/>
            <a:chExt cx="13697742" cy="10960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178208" y="172280"/>
              <a:ext cx="9519533" cy="92376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0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Intergroup cooperation: The Robber’s Cave Experiment</a:t>
              </a:r>
              <a:endParaRPr lang="en-US" sz="20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1" name="Picture 10" descr="A close up of a sign&#10;&#10;Description automatically generated">
            <a:extLst>
              <a:ext uri="{FF2B5EF4-FFF2-40B4-BE49-F238E27FC236}">
                <a16:creationId xmlns:a16="http://schemas.microsoft.com/office/drawing/2014/main" id="{CDBFFE7B-2C06-0370-FF80-AA05BF0D3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344377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548" y="3259007"/>
            <a:ext cx="8481977" cy="2862322"/>
          </a:xfrm>
          <a:prstGeom prst="rect">
            <a:avLst/>
          </a:prstGeom>
          <a:noFill/>
        </p:spPr>
        <p:txBody>
          <a:bodyPr wrap="square" rtlCol="0">
            <a:spAutoFit/>
          </a:bodyPr>
          <a:lstStyle/>
          <a:p>
            <a:endParaRPr lang="en-US" dirty="0">
              <a:latin typeface="Acumin Pro" panose="020B0504020202020204"/>
              <a:ea typeface="Arial" charset="0"/>
              <a:cs typeface="Arial" charset="0"/>
            </a:endParaRPr>
          </a:p>
          <a:p>
            <a:r>
              <a:rPr lang="en-US" dirty="0">
                <a:latin typeface="Acumin Pro" panose="020B0504020202020204"/>
                <a:ea typeface="Arial" charset="0"/>
                <a:cs typeface="Arial" charset="0"/>
              </a:rPr>
              <a:t>Then the two groups met and had to compete against each other for resources…</a:t>
            </a:r>
          </a:p>
          <a:p>
            <a:pPr marL="800100" lvl="1" indent="-342900">
              <a:buFont typeface="Wingdings" panose="05000000000000000000" pitchFamily="2" charset="2"/>
              <a:buChar char="Ø"/>
            </a:pPr>
            <a:endParaRPr lang="en-US" dirty="0">
              <a:latin typeface="Acumin Pro" panose="020B0504020202020204"/>
              <a:ea typeface="Arial" charset="0"/>
              <a:cs typeface="Arial" charset="0"/>
            </a:endParaRPr>
          </a:p>
          <a:p>
            <a:pPr marL="800100" lvl="1" indent="-342900">
              <a:buFont typeface="Wingdings" panose="05000000000000000000" pitchFamily="2" charset="2"/>
              <a:buChar char="Ø"/>
            </a:pPr>
            <a:r>
              <a:rPr lang="en-US" dirty="0">
                <a:latin typeface="Acumin Pro" panose="020B0504020202020204"/>
                <a:ea typeface="Arial" charset="0"/>
                <a:cs typeface="Arial" charset="0"/>
              </a:rPr>
              <a:t>The competition created tension, name-calling, thievery, vandalism, and violence. </a:t>
            </a:r>
          </a:p>
          <a:p>
            <a:pPr marL="800100" lvl="1" indent="-342900">
              <a:buFont typeface="Wingdings" panose="05000000000000000000" pitchFamily="2" charset="2"/>
              <a:buChar char="Ø"/>
            </a:pPr>
            <a:endParaRPr lang="en-US" dirty="0">
              <a:latin typeface="Acumin Pro" panose="020B0504020202020204"/>
              <a:ea typeface="Arial" charset="0"/>
              <a:cs typeface="Arial" charset="0"/>
            </a:endParaRPr>
          </a:p>
          <a:p>
            <a:pPr marL="800100" lvl="1" indent="-342900">
              <a:buFont typeface="Wingdings" panose="05000000000000000000" pitchFamily="2" charset="2"/>
              <a:buChar char="Ø"/>
            </a:pPr>
            <a:r>
              <a:rPr lang="en-US" dirty="0">
                <a:latin typeface="Acumin Pro" panose="020B0504020202020204"/>
                <a:ea typeface="Arial" charset="0"/>
                <a:cs typeface="Arial" charset="0"/>
              </a:rPr>
              <a:t>When the winning team was announced, the boys characterized their own team members in positive terms, and the opposite team members in negative terms. </a:t>
            </a:r>
          </a:p>
          <a:p>
            <a:pPr marL="457200" indent="-457200">
              <a:buFont typeface="+mj-lt"/>
              <a:buAutoNum type="arabicPeriod"/>
            </a:pPr>
            <a:endParaRPr lang="en-US" dirty="0">
              <a:latin typeface="Acumin Pro" panose="020B0504020202020204"/>
              <a:ea typeface="Arial" charset="0"/>
              <a:cs typeface="Arial" charset="0"/>
            </a:endParaRPr>
          </a:p>
        </p:txBody>
      </p:sp>
      <p:grpSp>
        <p:nvGrpSpPr>
          <p:cNvPr id="4" name="Group 3"/>
          <p:cNvGrpSpPr/>
          <p:nvPr/>
        </p:nvGrpSpPr>
        <p:grpSpPr>
          <a:xfrm>
            <a:off x="4968" y="-52439"/>
            <a:ext cx="13696964" cy="1095554"/>
            <a:chOff x="-1" y="0"/>
            <a:chExt cx="13697742" cy="10960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178208" y="172280"/>
              <a:ext cx="9519533" cy="92376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0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Intergroup cooperation: The Robber’s Cave Experiment</a:t>
              </a:r>
              <a:endParaRPr lang="en-US" sz="20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26" name="Picture 2" descr="Free Close-Up Shot of Boys Playing Tug of War on Grass Stock Photo">
            <a:extLst>
              <a:ext uri="{FF2B5EF4-FFF2-40B4-BE49-F238E27FC236}">
                <a16:creationId xmlns:a16="http://schemas.microsoft.com/office/drawing/2014/main" id="{E46C3DE8-9381-EEDA-A87A-7ED7CF5DE4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530" y="3567052"/>
            <a:ext cx="2621872" cy="1747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Boys Standing on Grass Field Near Brown Tree Stock Photo">
            <a:extLst>
              <a:ext uri="{FF2B5EF4-FFF2-40B4-BE49-F238E27FC236}">
                <a16:creationId xmlns:a16="http://schemas.microsoft.com/office/drawing/2014/main" id="{C7571F67-938C-1773-31DB-4766AD18E0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049" b="16530"/>
          <a:stretch/>
        </p:blipFill>
        <p:spPr bwMode="auto">
          <a:xfrm>
            <a:off x="437598" y="1103290"/>
            <a:ext cx="2717369" cy="18513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78407EB-6AAD-68D9-BDE1-A02C34282910}"/>
              </a:ext>
            </a:extLst>
          </p:cNvPr>
          <p:cNvSpPr txBox="1"/>
          <p:nvPr/>
        </p:nvSpPr>
        <p:spPr>
          <a:xfrm>
            <a:off x="3414712" y="1037662"/>
            <a:ext cx="8339689" cy="2031325"/>
          </a:xfrm>
          <a:prstGeom prst="rect">
            <a:avLst/>
          </a:prstGeom>
          <a:noFill/>
        </p:spPr>
        <p:txBody>
          <a:bodyPr wrap="square">
            <a:spAutoFit/>
          </a:bodyPr>
          <a:lstStyle/>
          <a:p>
            <a:r>
              <a:rPr lang="en-US" dirty="0">
                <a:latin typeface="Acumin Pro" panose="020B0504020202020204"/>
                <a:ea typeface="Arial" charset="0"/>
                <a:cs typeface="Arial" charset="0"/>
              </a:rPr>
              <a:t>With the two groups separated…</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800100" lvl="1" indent="-342900">
              <a:buFont typeface="Wingdings" panose="05000000000000000000" pitchFamily="2" charset="2"/>
              <a:buChar char="Ø"/>
            </a:pPr>
            <a:r>
              <a:rPr lang="en-US" dirty="0">
                <a:latin typeface="Acumin Pro" panose="020B0504020202020204"/>
                <a:ea typeface="Arial" charset="0"/>
                <a:cs typeface="Arial" charset="0"/>
              </a:rPr>
              <a:t>Boys in each camp bonded with one another through shared activities like hiking and swimming.</a:t>
            </a:r>
          </a:p>
          <a:p>
            <a:pPr marL="800100" lvl="1" indent="-342900">
              <a:buFont typeface="Wingdings" panose="05000000000000000000" pitchFamily="2" charset="2"/>
              <a:buChar char="Ø"/>
            </a:pPr>
            <a:endParaRPr lang="en-US" dirty="0">
              <a:latin typeface="Acumin Pro" panose="020B0504020202020204"/>
              <a:ea typeface="Arial" charset="0"/>
              <a:cs typeface="Arial" charset="0"/>
            </a:endParaRPr>
          </a:p>
          <a:p>
            <a:pPr marL="800100" lvl="1" indent="-342900">
              <a:buFont typeface="Wingdings" panose="05000000000000000000" pitchFamily="2" charset="2"/>
              <a:buChar char="Ø"/>
            </a:pPr>
            <a:r>
              <a:rPr lang="en-US" dirty="0">
                <a:latin typeface="Acumin Pro" panose="020B0504020202020204"/>
                <a:ea typeface="Arial" charset="0"/>
                <a:cs typeface="Arial" charset="0"/>
              </a:rPr>
              <a:t>After one week, the boys in each group had become friends and worked as a team.</a:t>
            </a:r>
          </a:p>
        </p:txBody>
      </p:sp>
      <p:sp>
        <p:nvSpPr>
          <p:cNvPr id="16" name="TextBox 15">
            <a:extLst>
              <a:ext uri="{FF2B5EF4-FFF2-40B4-BE49-F238E27FC236}">
                <a16:creationId xmlns:a16="http://schemas.microsoft.com/office/drawing/2014/main" id="{9838EB95-8909-1213-660C-805F37638249}"/>
              </a:ext>
            </a:extLst>
          </p:cNvPr>
          <p:cNvSpPr txBox="1"/>
          <p:nvPr/>
        </p:nvSpPr>
        <p:spPr>
          <a:xfrm>
            <a:off x="60703" y="6470561"/>
            <a:ext cx="9686925" cy="584775"/>
          </a:xfrm>
          <a:prstGeom prst="rect">
            <a:avLst/>
          </a:prstGeom>
          <a:noFill/>
        </p:spPr>
        <p:txBody>
          <a:bodyPr wrap="square">
            <a:spAutoFit/>
          </a:bodyPr>
          <a:lstStyle/>
          <a:p>
            <a:r>
              <a:rPr lang="en-US" sz="800" dirty="0" err="1">
                <a:latin typeface="Acumin Pro" panose="020B0504020202020204"/>
              </a:rPr>
              <a:t>cottonbro</a:t>
            </a:r>
            <a:r>
              <a:rPr lang="en-US" sz="800" dirty="0">
                <a:latin typeface="Acumin Pro" panose="020B0504020202020204"/>
              </a:rPr>
              <a:t>. </a:t>
            </a:r>
            <a:r>
              <a:rPr lang="en-US" sz="800" i="1" dirty="0">
                <a:latin typeface="Acumin Pro" panose="020B0504020202020204"/>
              </a:rPr>
              <a:t>Boys standing on grass field near brown tree.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July 6, 2022,https://www.pexels.com/photo/boys-standing-on-grass-field-near-brown-tree-9292792</a:t>
            </a:r>
            <a:endParaRPr lang="en-US" sz="800" u="sng" dirty="0">
              <a:latin typeface="Acumin Pro" panose="020B0504020202020204"/>
            </a:endParaRPr>
          </a:p>
          <a:p>
            <a:r>
              <a:rPr lang="en-US" sz="800" dirty="0">
                <a:latin typeface="Acumin Pro" panose="020B0504020202020204"/>
              </a:rPr>
              <a:t>RODNAE Productions. </a:t>
            </a:r>
            <a:r>
              <a:rPr lang="en-US" sz="800" i="1" dirty="0">
                <a:latin typeface="Acumin Pro" panose="020B0504020202020204"/>
              </a:rPr>
              <a:t>Close-up shot of boys playing tug of war on grass.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July 6, 2022, https://www.pexels.com/photo/close-up-shot-of-boys-playing-tug-of-war-on-grass-8034571/</a:t>
            </a:r>
            <a:endParaRPr lang="en-US" sz="800" i="1" dirty="0">
              <a:latin typeface="Acumin Pro" panose="020B0504020202020204"/>
            </a:endParaRPr>
          </a:p>
          <a:p>
            <a:endParaRPr lang="en-US" sz="800" dirty="0">
              <a:latin typeface="Acumin Pro" panose="020B0504020202020204"/>
            </a:endParaRPr>
          </a:p>
          <a:p>
            <a:endParaRPr lang="en-US" sz="800" i="1" dirty="0">
              <a:latin typeface="Acumin Pro" panose="020B0504020202020204"/>
            </a:endParaRPr>
          </a:p>
        </p:txBody>
      </p:sp>
      <p:pic>
        <p:nvPicPr>
          <p:cNvPr id="13" name="Picture 12" descr="A close up of a sign&#10;&#10;Description automatically generated">
            <a:extLst>
              <a:ext uri="{FF2B5EF4-FFF2-40B4-BE49-F238E27FC236}">
                <a16:creationId xmlns:a16="http://schemas.microsoft.com/office/drawing/2014/main" id="{8732A2CC-2AE2-0654-4D0D-C7E325FA19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83956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3910" y="1131593"/>
            <a:ext cx="9323133" cy="3693319"/>
          </a:xfrm>
          <a:prstGeom prst="rect">
            <a:avLst/>
          </a:prstGeom>
          <a:noFill/>
        </p:spPr>
        <p:txBody>
          <a:bodyPr wrap="square" rtlCol="0">
            <a:spAutoFit/>
          </a:bodyPr>
          <a:lstStyle/>
          <a:p>
            <a:r>
              <a:rPr lang="en-US" dirty="0">
                <a:latin typeface="Acumin Pro" panose="020B0504020202020204"/>
                <a:ea typeface="Arial" charset="0"/>
                <a:cs typeface="Arial" charset="0"/>
              </a:rPr>
              <a:t>Barriers were created to reach common goals, including…</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800100" lvl="1" indent="-342900">
              <a:buFont typeface="Wingdings" panose="05000000000000000000" pitchFamily="2" charset="2"/>
              <a:buChar char="Ø"/>
            </a:pPr>
            <a:r>
              <a:rPr lang="en-US" dirty="0">
                <a:latin typeface="Acumin Pro" panose="020B0504020202020204"/>
                <a:ea typeface="Arial" charset="0"/>
                <a:cs typeface="Arial" charset="0"/>
              </a:rPr>
              <a:t>Fixing broken equipment.</a:t>
            </a:r>
          </a:p>
          <a:p>
            <a:pPr marL="800100" lvl="1" indent="-342900">
              <a:buFont typeface="Wingdings" panose="05000000000000000000" pitchFamily="2" charset="2"/>
              <a:buChar char="Ø"/>
            </a:pPr>
            <a:r>
              <a:rPr lang="en-US" dirty="0">
                <a:latin typeface="Acumin Pro" panose="020B0504020202020204"/>
                <a:ea typeface="Arial" charset="0"/>
                <a:cs typeface="Arial" charset="0"/>
              </a:rPr>
              <a:t>Helping food reach the campsite when it became stranded.</a:t>
            </a:r>
          </a:p>
          <a:p>
            <a:endParaRPr lang="en-US" dirty="0">
              <a:latin typeface="Acumin Pro" panose="020B0504020202020204"/>
              <a:ea typeface="Arial" charset="0"/>
              <a:cs typeface="Arial" charset="0"/>
            </a:endParaRPr>
          </a:p>
          <a:p>
            <a:r>
              <a:rPr lang="en-US" dirty="0">
                <a:latin typeface="Acumin Pro" panose="020B0504020202020204"/>
                <a:ea typeface="Arial" charset="0"/>
                <a:cs typeface="Arial" charset="0"/>
              </a:rPr>
              <a:t>The resolution of such barriers could only be reached through…</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800100" lvl="1" indent="-342900">
              <a:buFont typeface="Wingdings" panose="05000000000000000000" pitchFamily="2" charset="2"/>
              <a:buChar char="Ø"/>
            </a:pPr>
            <a:r>
              <a:rPr lang="en-US" dirty="0">
                <a:latin typeface="Acumin Pro" panose="020B0504020202020204"/>
                <a:ea typeface="Arial" charset="0"/>
                <a:cs typeface="Arial" charset="0"/>
              </a:rPr>
              <a:t>Cooperation of both groups. </a:t>
            </a:r>
          </a:p>
          <a:p>
            <a:endParaRPr lang="en-US" dirty="0">
              <a:latin typeface="Acumin Pro" panose="020B0504020202020204"/>
              <a:ea typeface="Arial" charset="0"/>
              <a:cs typeface="Arial" charset="0"/>
            </a:endParaRPr>
          </a:p>
          <a:p>
            <a:r>
              <a:rPr lang="en-US" dirty="0">
                <a:latin typeface="Acumin Pro" panose="020B0504020202020204"/>
                <a:ea typeface="Arial" charset="0"/>
                <a:cs typeface="Arial" charset="0"/>
              </a:rPr>
              <a:t>This intergroup cooperation fostered…</a:t>
            </a:r>
            <a:br>
              <a:rPr lang="en-US" dirty="0">
                <a:latin typeface="Acumin Pro" panose="020B0504020202020204"/>
                <a:ea typeface="Arial" charset="0"/>
                <a:cs typeface="Arial" charset="0"/>
              </a:rPr>
            </a:br>
            <a:endParaRPr lang="en-US" dirty="0">
              <a:latin typeface="Acumin Pro" panose="020B0504020202020204"/>
              <a:ea typeface="Arial" charset="0"/>
              <a:cs typeface="Arial" charset="0"/>
            </a:endParaRPr>
          </a:p>
          <a:p>
            <a:pPr marL="800100" lvl="1" indent="-342900">
              <a:buFont typeface="Wingdings" panose="05000000000000000000" pitchFamily="2" charset="2"/>
              <a:buChar char="Ø"/>
            </a:pPr>
            <a:r>
              <a:rPr lang="en-US" dirty="0">
                <a:latin typeface="Acumin Pro" panose="020B0504020202020204"/>
                <a:ea typeface="Arial" charset="0"/>
                <a:cs typeface="Arial" charset="0"/>
              </a:rPr>
              <a:t>The development of positive interactions between the groups. </a:t>
            </a:r>
          </a:p>
          <a:p>
            <a:endParaRPr lang="en-US" dirty="0">
              <a:latin typeface="Acumin Pro" panose="020B0504020202020204"/>
              <a:ea typeface="Arial" charset="0"/>
              <a:cs typeface="Arial" charset="0"/>
            </a:endParaRPr>
          </a:p>
        </p:txBody>
      </p:sp>
      <p:grpSp>
        <p:nvGrpSpPr>
          <p:cNvPr id="4" name="Group 3"/>
          <p:cNvGrpSpPr/>
          <p:nvPr/>
        </p:nvGrpSpPr>
        <p:grpSpPr>
          <a:xfrm>
            <a:off x="4968" y="-52439"/>
            <a:ext cx="13696964" cy="1095554"/>
            <a:chOff x="-1" y="0"/>
            <a:chExt cx="13697742" cy="10960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178208" y="172280"/>
              <a:ext cx="9519533" cy="92376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0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Intergroup cooperation: The Robber’s Cave Experiment</a:t>
              </a:r>
              <a:endParaRPr lang="en-US" sz="20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2050" name="Picture 2" descr="Free Children Standing at the Seashore while Holding Signages Stock Photo">
            <a:extLst>
              <a:ext uri="{FF2B5EF4-FFF2-40B4-BE49-F238E27FC236}">
                <a16:creationId xmlns:a16="http://schemas.microsoft.com/office/drawing/2014/main" id="{75C57B76-F948-7FB3-67E4-6D711D4D54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41" b="16995"/>
          <a:stretch/>
        </p:blipFill>
        <p:spPr bwMode="auto">
          <a:xfrm>
            <a:off x="8508609" y="1215319"/>
            <a:ext cx="3329481" cy="28649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CD3E8D-B14C-EB3E-8357-BF83A29C52E4}"/>
              </a:ext>
            </a:extLst>
          </p:cNvPr>
          <p:cNvSpPr txBox="1"/>
          <p:nvPr/>
        </p:nvSpPr>
        <p:spPr>
          <a:xfrm>
            <a:off x="73087" y="6522792"/>
            <a:ext cx="9603956" cy="215444"/>
          </a:xfrm>
          <a:prstGeom prst="rect">
            <a:avLst/>
          </a:prstGeom>
          <a:noFill/>
        </p:spPr>
        <p:txBody>
          <a:bodyPr wrap="square">
            <a:spAutoFit/>
          </a:bodyPr>
          <a:lstStyle/>
          <a:p>
            <a:r>
              <a:rPr lang="en-US" sz="800" dirty="0" err="1">
                <a:latin typeface="Acumin Pro" panose="020B0504020202020204"/>
              </a:rPr>
              <a:t>Lach</a:t>
            </a:r>
            <a:r>
              <a:rPr lang="en-US" sz="800" dirty="0">
                <a:latin typeface="Acumin Pro" panose="020B0504020202020204"/>
              </a:rPr>
              <a:t>, R. </a:t>
            </a:r>
            <a:r>
              <a:rPr lang="en-US" sz="800" i="1" dirty="0">
                <a:latin typeface="Acumin Pro" panose="020B0504020202020204"/>
              </a:rPr>
              <a:t>Children standing at the seashore while holding signages. </a:t>
            </a:r>
            <a:r>
              <a:rPr lang="en-US" sz="800" dirty="0" err="1">
                <a:latin typeface="Acumin Pro" panose="020B0504020202020204"/>
              </a:rPr>
              <a:t>Pexels</a:t>
            </a:r>
            <a:r>
              <a:rPr lang="en-US" sz="800" i="1" dirty="0">
                <a:latin typeface="Acumin Pro" panose="020B0504020202020204"/>
              </a:rPr>
              <a:t>. </a:t>
            </a:r>
            <a:r>
              <a:rPr lang="en-US" sz="800" dirty="0">
                <a:latin typeface="Acumin Pro" panose="020B0504020202020204"/>
              </a:rPr>
              <a:t>Retrieved July 6, 2022, https://www.pexels.com/photo/children-standing-at-the-seashore-while-holding-signages-9035241/</a:t>
            </a:r>
            <a:endParaRPr lang="en-US" sz="800" i="1" dirty="0">
              <a:latin typeface="Acumin Pro" panose="020B0504020202020204"/>
            </a:endParaRPr>
          </a:p>
        </p:txBody>
      </p:sp>
      <p:pic>
        <p:nvPicPr>
          <p:cNvPr id="12" name="Picture 11" descr="A close up of a sign&#10;&#10;Description automatically generated">
            <a:extLst>
              <a:ext uri="{FF2B5EF4-FFF2-40B4-BE49-F238E27FC236}">
                <a16:creationId xmlns:a16="http://schemas.microsoft.com/office/drawing/2014/main" id="{0E5EA3C0-4694-C962-9103-67CF1AF7B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2731" y="5765129"/>
            <a:ext cx="1469267" cy="1157048"/>
          </a:xfrm>
          <a:prstGeom prst="rect">
            <a:avLst/>
          </a:prstGeom>
        </p:spPr>
      </p:pic>
    </p:spTree>
    <p:extLst>
      <p:ext uri="{BB962C8B-B14F-4D97-AF65-F5344CB8AC3E}">
        <p14:creationId xmlns:p14="http://schemas.microsoft.com/office/powerpoint/2010/main" val="2103605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1823</Words>
  <Application>Microsoft Office PowerPoint</Application>
  <PresentationFormat>Widescreen</PresentationFormat>
  <Paragraphs>175</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Acumin Pro</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Patton, Kelsey Elizabeth</cp:lastModifiedBy>
  <cp:revision>165</cp:revision>
  <dcterms:created xsi:type="dcterms:W3CDTF">2018-08-27T14:09:00Z</dcterms:created>
  <dcterms:modified xsi:type="dcterms:W3CDTF">2022-07-15T13:02:25Z</dcterms:modified>
</cp:coreProperties>
</file>